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  <p:sldMasterId id="2147483713" r:id="rId2"/>
  </p:sldMasterIdLst>
  <p:notesMasterIdLst>
    <p:notesMasterId r:id="rId9"/>
  </p:notesMasterIdLst>
  <p:handoutMasterIdLst>
    <p:handoutMasterId r:id="rId10"/>
  </p:handoutMasterIdLst>
  <p:sldIdLst>
    <p:sldId id="316" r:id="rId3"/>
    <p:sldId id="296" r:id="rId4"/>
    <p:sldId id="300" r:id="rId5"/>
    <p:sldId id="307" r:id="rId6"/>
    <p:sldId id="310" r:id="rId7"/>
    <p:sldId id="317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0000"/>
    <a:srgbClr val="00FF00"/>
    <a:srgbClr val="CCFFFF"/>
    <a:srgbClr val="CC0099"/>
    <a:srgbClr val="336600"/>
    <a:srgbClr val="66FF3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43" autoAdjust="0"/>
  </p:normalViewPr>
  <p:slideViewPr>
    <p:cSldViewPr>
      <p:cViewPr varScale="1">
        <p:scale>
          <a:sx n="66" d="100"/>
          <a:sy n="66" d="100"/>
        </p:scale>
        <p:origin x="-14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1524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accent2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22 – 2 - 2005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AC4FCE6-FDCE-4689-A830-ADAFABC54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271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52400" y="8534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accent2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22  - 2 - 2005</a:t>
            </a:r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34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283A320-0B50-47C9-8A95-18F9BA97DE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2067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D6D56-7782-4C62-BD86-37212834029E}" type="datetime1">
              <a:rPr lang="en-US"/>
              <a:pPr>
                <a:defRPr/>
              </a:pPr>
              <a:t>12/5/2021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0621A-E650-4F03-A1A1-517021D3C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2572"/>
      </p:ext>
    </p:extLst>
  </p:cSld>
  <p:clrMapOvr>
    <a:masterClrMapping/>
  </p:clrMapOvr>
  <p:transition spd="med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34496-3FE2-4031-B67B-0B3ECDBA00AD}" type="datetime1">
              <a:rPr lang="en-US"/>
              <a:pPr>
                <a:defRPr/>
              </a:pPr>
              <a:t>12/5/2021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57BA0-BB50-4A9D-BF31-AF6590837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907817"/>
      </p:ext>
    </p:extLst>
  </p:cSld>
  <p:clrMapOvr>
    <a:masterClrMapping/>
  </p:clrMapOvr>
  <p:transition spd="med"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59286-E743-482F-B4D8-235F302464C2}" type="datetime1">
              <a:rPr lang="en-US"/>
              <a:pPr>
                <a:defRPr/>
              </a:pPr>
              <a:t>12/5/2021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C9E56-4CAC-4626-A8B4-27866D969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77027"/>
      </p:ext>
    </p:extLst>
  </p:cSld>
  <p:clrMapOvr>
    <a:masterClrMapping/>
  </p:clrMapOvr>
  <p:transition spd="med"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FF8CC-54BD-49BF-A7F5-46F3D874A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514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87BA8-2462-49A6-85C4-F41C93217411}" type="datetime1">
              <a:rPr lang="en-US"/>
              <a:pPr>
                <a:defRPr/>
              </a:pPr>
              <a:t>12/5/2021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1781E-8D68-48A9-9BDE-028C21129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689857"/>
      </p:ext>
    </p:extLst>
  </p:cSld>
  <p:clrMapOvr>
    <a:masterClrMapping/>
  </p:clrMapOvr>
  <p:transition spd="med"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FA29E-887F-432A-A07F-850CD1684790}" type="datetime1">
              <a:rPr lang="en-US"/>
              <a:pPr>
                <a:defRPr/>
              </a:pPr>
              <a:t>12/5/2021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1B871-BBDB-4FCA-B831-43F141B05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37881"/>
      </p:ext>
    </p:extLst>
  </p:cSld>
  <p:clrMapOvr>
    <a:masterClrMapping/>
  </p:clrMapOvr>
  <p:transition spd="med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59D3A-2C36-4599-AC4B-EE21BDAE22C8}" type="datetime1">
              <a:rPr lang="en-US"/>
              <a:pPr>
                <a:defRPr/>
              </a:pPr>
              <a:t>12/5/2021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9F5D7-6931-46A5-91D8-C106A4693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71440"/>
      </p:ext>
    </p:extLst>
  </p:cSld>
  <p:clrMapOvr>
    <a:masterClrMapping/>
  </p:clrMapOvr>
  <p:transition spd="med"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EA16D-475F-4D2E-AD22-FD10A14F09BB}" type="datetime1">
              <a:rPr lang="en-US"/>
              <a:pPr>
                <a:defRPr/>
              </a:pPr>
              <a:t>12/5/2021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05710-29B8-493A-8B6D-5FE09920F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4675"/>
      </p:ext>
    </p:extLst>
  </p:cSld>
  <p:clrMapOvr>
    <a:masterClrMapping/>
  </p:clrMapOvr>
  <p:transition spd="med"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6BB67-97CD-461C-90A5-C087CAC2A364}" type="datetime1">
              <a:rPr lang="en-US"/>
              <a:pPr>
                <a:defRPr/>
              </a:pPr>
              <a:t>12/5/2021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7AC0C-8852-449E-A6BF-2B5325299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6902"/>
      </p:ext>
    </p:extLst>
  </p:cSld>
  <p:clrMapOvr>
    <a:masterClrMapping/>
  </p:clrMapOvr>
  <p:transition spd="med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1F79F-3C74-4F1B-901E-A54CFDDF9C67}" type="datetime1">
              <a:rPr lang="en-US"/>
              <a:pPr>
                <a:defRPr/>
              </a:pPr>
              <a:t>12/5/2021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DF118-339E-42B1-96B6-12E29F21B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730639"/>
      </p:ext>
    </p:extLst>
  </p:cSld>
  <p:clrMapOvr>
    <a:masterClrMapping/>
  </p:clrMapOvr>
  <p:transition spd="med"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340DB-DA38-424E-B3F7-3C88537EE642}" type="datetime1">
              <a:rPr lang="en-US"/>
              <a:pPr>
                <a:defRPr/>
              </a:pPr>
              <a:t>12/5/2021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B300E-0ABE-423D-B29B-B6E1D7A96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6669"/>
      </p:ext>
    </p:extLst>
  </p:cSld>
  <p:clrMapOvr>
    <a:masterClrMapping/>
  </p:clrMapOvr>
  <p:transition spd="med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96520-C1F9-4F4F-969C-7426DB2570E4}" type="datetime1">
              <a:rPr lang="en-US"/>
              <a:pPr>
                <a:defRPr/>
              </a:pPr>
              <a:t>12/5/2021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48A08-3279-48C5-9F4B-C2BF5E0F9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410539"/>
      </p:ext>
    </p:extLst>
  </p:cSld>
  <p:clrMapOvr>
    <a:masterClrMapping/>
  </p:clrMapOvr>
  <p:transition spd="med"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1CF56A4E-FD04-4B2D-822A-89128E6601DE}" type="datetime1">
              <a:rPr lang="en-US"/>
              <a:pPr>
                <a:defRPr/>
              </a:pPr>
              <a:t>12/5/2021</a:t>
            </a:fld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7FAF6DD-7803-4ADC-95E3-15AB51299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ransition spd="med">
    <p:blinds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chemeClr val="accent2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accent2"/>
                </a:solidFill>
                <a:cs typeface="+mn-cs"/>
              </a:defRPr>
            </a:lvl1pPr>
          </a:lstStyle>
          <a:p>
            <a:pPr>
              <a:defRPr/>
            </a:pPr>
            <a:fld id="{206DCA58-BEF3-4B97-936D-7388B8AC87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</p:sldLayoutIdLst>
  <p:transition spd="med">
    <p:blinds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323" descr="BD20530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3400"/>
            <a:ext cx="176053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1324" descr="BD20530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173663"/>
            <a:ext cx="2514600" cy="176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2" name="Group 1343"/>
          <p:cNvGrpSpPr>
            <a:grpSpLocks/>
          </p:cNvGrpSpPr>
          <p:nvPr/>
        </p:nvGrpSpPr>
        <p:grpSpPr bwMode="auto">
          <a:xfrm>
            <a:off x="8189913" y="5791200"/>
            <a:ext cx="927100" cy="774700"/>
            <a:chOff x="3552" y="528"/>
            <a:chExt cx="612" cy="720"/>
          </a:xfrm>
        </p:grpSpPr>
        <p:sp>
          <p:nvSpPr>
            <p:cNvPr id="33797" name="plant">
              <a:hlinkClick r:id="" action="ppaction://noaction"/>
            </p:cNvPr>
            <p:cNvSpPr>
              <a:spLocks noEditPoints="1" noChangeArrowheads="1"/>
            </p:cNvSpPr>
            <p:nvPr/>
          </p:nvSpPr>
          <p:spPr bwMode="auto">
            <a:xfrm rot="9781566">
              <a:off x="3552" y="528"/>
              <a:ext cx="612" cy="7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094 w 21600"/>
                <a:gd name="T25" fmla="*/ 10080 h 21600"/>
                <a:gd name="T26" fmla="*/ 14541 w 21600"/>
                <a:gd name="T27" fmla="*/ 1356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99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77" name="AutoShape 1345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 rot="9781566">
              <a:off x="3744" y="768"/>
              <a:ext cx="208" cy="182"/>
            </a:xfrm>
            <a:prstGeom prst="flowChartConnector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en-US" sz="3200" b="1">
                <a:latin typeface="Arial" charset="0"/>
              </a:endParaRPr>
            </a:p>
          </p:txBody>
        </p:sp>
      </p:grpSp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0" y="815975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CC"/>
                </a:solidFill>
                <a:cs typeface="Times New Roman" pitchFamily="18" charset="0"/>
              </a:rPr>
              <a:t>Toán</a:t>
            </a:r>
          </a:p>
        </p:txBody>
      </p:sp>
      <p:sp>
        <p:nvSpPr>
          <p:cNvPr id="7174" name="Text Box 46"/>
          <p:cNvSpPr txBox="1">
            <a:spLocks noChangeArrowheads="1"/>
          </p:cNvSpPr>
          <p:nvPr/>
        </p:nvSpPr>
        <p:spPr bwMode="auto">
          <a:xfrm>
            <a:off x="0" y="152400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002060"/>
                </a:solidFill>
              </a:rPr>
              <a:t>Thứ  </a:t>
            </a:r>
            <a:r>
              <a:rPr lang="en-US" sz="3200" b="1" smtClean="0">
                <a:solidFill>
                  <a:srgbClr val="002060"/>
                </a:solidFill>
              </a:rPr>
              <a:t>Năm </a:t>
            </a:r>
            <a:r>
              <a:rPr lang="en-US" sz="3200" b="1">
                <a:solidFill>
                  <a:srgbClr val="002060"/>
                </a:solidFill>
              </a:rPr>
              <a:t>ngày 9</a:t>
            </a:r>
            <a:r>
              <a:rPr lang="en-US" sz="3200" b="1" smtClean="0">
                <a:solidFill>
                  <a:srgbClr val="002060"/>
                </a:solidFill>
              </a:rPr>
              <a:t> </a:t>
            </a:r>
            <a:r>
              <a:rPr lang="en-US" sz="3200" b="1">
                <a:solidFill>
                  <a:srgbClr val="002060"/>
                </a:solidFill>
              </a:rPr>
              <a:t>tháng </a:t>
            </a:r>
            <a:r>
              <a:rPr lang="en-US" sz="3200" b="1" smtClean="0">
                <a:solidFill>
                  <a:srgbClr val="002060"/>
                </a:solidFill>
              </a:rPr>
              <a:t>12 </a:t>
            </a:r>
            <a:r>
              <a:rPr lang="en-US" sz="3200" b="1">
                <a:solidFill>
                  <a:srgbClr val="002060"/>
                </a:solidFill>
              </a:rPr>
              <a:t>năm 2021</a:t>
            </a:r>
          </a:p>
        </p:txBody>
      </p:sp>
      <p:sp>
        <p:nvSpPr>
          <p:cNvPr id="2" name="Rectangle 1"/>
          <p:cNvSpPr/>
          <p:nvPr/>
        </p:nvSpPr>
        <p:spPr>
          <a:xfrm>
            <a:off x="1828505" y="1828800"/>
            <a:ext cx="555472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cap="none" spc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Luyện tập</a:t>
            </a:r>
            <a:endParaRPr lang="en-US" sz="9600" b="1" cap="none" spc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/>
            </a:gs>
            <a:gs pos="100000">
              <a:srgbClr val="FFFF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5"/>
          <p:cNvSpPr>
            <a:spLocks noChangeArrowheads="1"/>
          </p:cNvSpPr>
          <p:nvPr/>
        </p:nvSpPr>
        <p:spPr bwMode="auto">
          <a:xfrm>
            <a:off x="0" y="381000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2060"/>
                </a:solidFill>
              </a:rPr>
              <a:t>Toán</a:t>
            </a:r>
          </a:p>
        </p:txBody>
      </p:sp>
      <p:sp>
        <p:nvSpPr>
          <p:cNvPr id="77904" name="Text Box 80"/>
          <p:cNvSpPr txBox="1">
            <a:spLocks noChangeArrowheads="1"/>
          </p:cNvSpPr>
          <p:nvPr/>
        </p:nvSpPr>
        <p:spPr bwMode="auto">
          <a:xfrm>
            <a:off x="3581400" y="685800"/>
            <a:ext cx="26797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Luyện tập</a:t>
            </a:r>
          </a:p>
        </p:txBody>
      </p:sp>
      <p:sp>
        <p:nvSpPr>
          <p:cNvPr id="77905" name="Text Box 81"/>
          <p:cNvSpPr txBox="1">
            <a:spLocks noChangeArrowheads="1"/>
          </p:cNvSpPr>
          <p:nvPr/>
        </p:nvSpPr>
        <p:spPr bwMode="auto">
          <a:xfrm>
            <a:off x="304800" y="1295400"/>
            <a:ext cx="3886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u="sng">
                <a:solidFill>
                  <a:srgbClr val="002060"/>
                </a:solidFill>
              </a:rPr>
              <a:t>Bài 1</a:t>
            </a:r>
            <a:r>
              <a:rPr lang="en-US" sz="3600" b="1">
                <a:solidFill>
                  <a:srgbClr val="002060"/>
                </a:solidFill>
              </a:rPr>
              <a:t>: Tính nhẩm</a:t>
            </a:r>
          </a:p>
        </p:txBody>
      </p:sp>
      <p:sp>
        <p:nvSpPr>
          <p:cNvPr id="77906" name="Text Box 82"/>
          <p:cNvSpPr txBox="1">
            <a:spLocks noChangeArrowheads="1"/>
          </p:cNvSpPr>
          <p:nvPr/>
        </p:nvSpPr>
        <p:spPr bwMode="auto">
          <a:xfrm>
            <a:off x="457200" y="2011362"/>
            <a:ext cx="24384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sz="3600" b="1"/>
              <a:t>8 x 6 = 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/>
              <a:t>    48 : 8 = </a:t>
            </a:r>
          </a:p>
        </p:txBody>
      </p:sp>
      <p:sp>
        <p:nvSpPr>
          <p:cNvPr id="77907" name="Text Box 83"/>
          <p:cNvSpPr txBox="1">
            <a:spLocks noChangeArrowheads="1"/>
          </p:cNvSpPr>
          <p:nvPr/>
        </p:nvSpPr>
        <p:spPr bwMode="auto">
          <a:xfrm>
            <a:off x="3276600" y="1981200"/>
            <a:ext cx="213360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 8 x 7 = 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/>
              <a:t>56 : 8 = </a:t>
            </a:r>
          </a:p>
        </p:txBody>
      </p:sp>
      <p:sp>
        <p:nvSpPr>
          <p:cNvPr id="77908" name="Text Box 84"/>
          <p:cNvSpPr txBox="1">
            <a:spLocks noChangeArrowheads="1"/>
          </p:cNvSpPr>
          <p:nvPr/>
        </p:nvSpPr>
        <p:spPr bwMode="auto">
          <a:xfrm>
            <a:off x="5486400" y="1935162"/>
            <a:ext cx="22860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8 x 8 = 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/>
              <a:t>64 : 8 = </a:t>
            </a:r>
          </a:p>
        </p:txBody>
      </p:sp>
      <p:sp>
        <p:nvSpPr>
          <p:cNvPr id="77909" name="Text Box 85"/>
          <p:cNvSpPr txBox="1">
            <a:spLocks noChangeArrowheads="1"/>
          </p:cNvSpPr>
          <p:nvPr/>
        </p:nvSpPr>
        <p:spPr bwMode="auto">
          <a:xfrm>
            <a:off x="381000" y="4478337"/>
            <a:ext cx="25146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b) 16 : 8 = 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/>
              <a:t>    16 : 2 = </a:t>
            </a:r>
          </a:p>
        </p:txBody>
      </p:sp>
      <p:sp>
        <p:nvSpPr>
          <p:cNvPr id="77910" name="Text Box 86"/>
          <p:cNvSpPr txBox="1">
            <a:spLocks noChangeArrowheads="1"/>
          </p:cNvSpPr>
          <p:nvPr/>
        </p:nvSpPr>
        <p:spPr bwMode="auto">
          <a:xfrm>
            <a:off x="3200400" y="4402137"/>
            <a:ext cx="19812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24 : 8 = 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/>
              <a:t>24 : 3 =</a:t>
            </a:r>
          </a:p>
        </p:txBody>
      </p:sp>
      <p:sp>
        <p:nvSpPr>
          <p:cNvPr id="77911" name="Text Box 87"/>
          <p:cNvSpPr txBox="1">
            <a:spLocks noChangeArrowheads="1"/>
          </p:cNvSpPr>
          <p:nvPr/>
        </p:nvSpPr>
        <p:spPr bwMode="auto">
          <a:xfrm>
            <a:off x="5943600" y="4402137"/>
            <a:ext cx="22098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32 : 8 = 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/>
              <a:t>32 : 4 =</a:t>
            </a:r>
          </a:p>
        </p:txBody>
      </p:sp>
      <p:sp>
        <p:nvSpPr>
          <p:cNvPr id="77912" name="Text Box 88"/>
          <p:cNvSpPr txBox="1">
            <a:spLocks noChangeArrowheads="1"/>
          </p:cNvSpPr>
          <p:nvPr/>
        </p:nvSpPr>
        <p:spPr bwMode="auto">
          <a:xfrm>
            <a:off x="2298700" y="1974850"/>
            <a:ext cx="9779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48</a:t>
            </a:r>
          </a:p>
        </p:txBody>
      </p:sp>
      <p:sp>
        <p:nvSpPr>
          <p:cNvPr id="77913" name="Text Box 89"/>
          <p:cNvSpPr txBox="1">
            <a:spLocks noChangeArrowheads="1"/>
          </p:cNvSpPr>
          <p:nvPr/>
        </p:nvSpPr>
        <p:spPr bwMode="auto">
          <a:xfrm>
            <a:off x="4800600" y="1935162"/>
            <a:ext cx="990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56</a:t>
            </a:r>
          </a:p>
        </p:txBody>
      </p:sp>
      <p:sp>
        <p:nvSpPr>
          <p:cNvPr id="77914" name="Text Box 90"/>
          <p:cNvSpPr txBox="1">
            <a:spLocks noChangeArrowheads="1"/>
          </p:cNvSpPr>
          <p:nvPr/>
        </p:nvSpPr>
        <p:spPr bwMode="auto">
          <a:xfrm>
            <a:off x="6858000" y="1905000"/>
            <a:ext cx="1066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64</a:t>
            </a:r>
          </a:p>
        </p:txBody>
      </p:sp>
      <p:sp>
        <p:nvSpPr>
          <p:cNvPr id="77915" name="Text Box 91"/>
          <p:cNvSpPr txBox="1">
            <a:spLocks noChangeArrowheads="1"/>
          </p:cNvSpPr>
          <p:nvPr/>
        </p:nvSpPr>
        <p:spPr bwMode="auto">
          <a:xfrm>
            <a:off x="4876800" y="2733675"/>
            <a:ext cx="609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7</a:t>
            </a:r>
          </a:p>
        </p:txBody>
      </p:sp>
      <p:sp>
        <p:nvSpPr>
          <p:cNvPr id="77916" name="Text Box 92"/>
          <p:cNvSpPr txBox="1">
            <a:spLocks noChangeArrowheads="1"/>
          </p:cNvSpPr>
          <p:nvPr/>
        </p:nvSpPr>
        <p:spPr bwMode="auto">
          <a:xfrm>
            <a:off x="2438400" y="2813050"/>
            <a:ext cx="609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6</a:t>
            </a:r>
          </a:p>
        </p:txBody>
      </p:sp>
      <p:sp>
        <p:nvSpPr>
          <p:cNvPr id="77917" name="Text Box 93"/>
          <p:cNvSpPr txBox="1">
            <a:spLocks noChangeArrowheads="1"/>
          </p:cNvSpPr>
          <p:nvPr/>
        </p:nvSpPr>
        <p:spPr bwMode="auto">
          <a:xfrm>
            <a:off x="7010400" y="2736850"/>
            <a:ext cx="609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8</a:t>
            </a:r>
          </a:p>
        </p:txBody>
      </p:sp>
      <p:sp>
        <p:nvSpPr>
          <p:cNvPr id="77918" name="Text Box 94"/>
          <p:cNvSpPr txBox="1">
            <a:spLocks noChangeArrowheads="1"/>
          </p:cNvSpPr>
          <p:nvPr/>
        </p:nvSpPr>
        <p:spPr bwMode="auto">
          <a:xfrm>
            <a:off x="2438400" y="4402137"/>
            <a:ext cx="457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2</a:t>
            </a:r>
          </a:p>
        </p:txBody>
      </p:sp>
      <p:sp>
        <p:nvSpPr>
          <p:cNvPr id="77920" name="Text Box 96"/>
          <p:cNvSpPr txBox="1">
            <a:spLocks noChangeArrowheads="1"/>
          </p:cNvSpPr>
          <p:nvPr/>
        </p:nvSpPr>
        <p:spPr bwMode="auto">
          <a:xfrm>
            <a:off x="4724400" y="4365625"/>
            <a:ext cx="609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3</a:t>
            </a:r>
          </a:p>
        </p:txBody>
      </p:sp>
      <p:sp>
        <p:nvSpPr>
          <p:cNvPr id="77921" name="Text Box 97"/>
          <p:cNvSpPr txBox="1">
            <a:spLocks noChangeArrowheads="1"/>
          </p:cNvSpPr>
          <p:nvPr/>
        </p:nvSpPr>
        <p:spPr bwMode="auto">
          <a:xfrm>
            <a:off x="7543800" y="4402137"/>
            <a:ext cx="60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4</a:t>
            </a:r>
          </a:p>
        </p:txBody>
      </p:sp>
      <p:sp>
        <p:nvSpPr>
          <p:cNvPr id="77922" name="Text Box 98"/>
          <p:cNvSpPr txBox="1">
            <a:spLocks noChangeArrowheads="1"/>
          </p:cNvSpPr>
          <p:nvPr/>
        </p:nvSpPr>
        <p:spPr bwMode="auto">
          <a:xfrm>
            <a:off x="2362200" y="5280025"/>
            <a:ext cx="609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8</a:t>
            </a:r>
          </a:p>
        </p:txBody>
      </p:sp>
      <p:sp>
        <p:nvSpPr>
          <p:cNvPr id="77923" name="Text Box 99"/>
          <p:cNvSpPr txBox="1">
            <a:spLocks noChangeArrowheads="1"/>
          </p:cNvSpPr>
          <p:nvPr/>
        </p:nvSpPr>
        <p:spPr bwMode="auto">
          <a:xfrm>
            <a:off x="7543800" y="5164137"/>
            <a:ext cx="60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8</a:t>
            </a:r>
          </a:p>
        </p:txBody>
      </p:sp>
      <p:sp>
        <p:nvSpPr>
          <p:cNvPr id="77924" name="Text Box 100"/>
          <p:cNvSpPr txBox="1">
            <a:spLocks noChangeArrowheads="1"/>
          </p:cNvSpPr>
          <p:nvPr/>
        </p:nvSpPr>
        <p:spPr bwMode="auto">
          <a:xfrm>
            <a:off x="4724400" y="5203825"/>
            <a:ext cx="609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8</a:t>
            </a:r>
          </a:p>
        </p:txBody>
      </p:sp>
      <p:sp>
        <p:nvSpPr>
          <p:cNvPr id="8215" name="Rectangle 101"/>
          <p:cNvSpPr>
            <a:spLocks noChangeArrowheads="1"/>
          </p:cNvSpPr>
          <p:nvPr/>
        </p:nvSpPr>
        <p:spPr bwMode="auto">
          <a:xfrm>
            <a:off x="3111500" y="5278437"/>
            <a:ext cx="184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endParaRPr lang="en-US" sz="3600"/>
          </a:p>
        </p:txBody>
      </p:sp>
      <p:sp>
        <p:nvSpPr>
          <p:cNvPr id="77926" name="Rectangle 102"/>
          <p:cNvSpPr>
            <a:spLocks noChangeArrowheads="1"/>
          </p:cNvSpPr>
          <p:nvPr/>
        </p:nvSpPr>
        <p:spPr bwMode="auto">
          <a:xfrm>
            <a:off x="127000" y="3505200"/>
            <a:ext cx="9017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</a:rPr>
              <a:t>* </a:t>
            </a:r>
            <a:r>
              <a:rPr lang="en-US" sz="2800" b="1" dirty="0" err="1" smtClean="0">
                <a:solidFill>
                  <a:srgbClr val="0000FF"/>
                </a:solidFill>
              </a:rPr>
              <a:t>Trong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phép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nhân</a:t>
            </a:r>
            <a:r>
              <a:rPr lang="en-US" sz="2800" b="1" dirty="0">
                <a:solidFill>
                  <a:srgbClr val="0000FF"/>
                </a:solidFill>
              </a:rPr>
              <a:t>, </a:t>
            </a:r>
            <a:r>
              <a:rPr lang="en-US" sz="2800" b="1" dirty="0" err="1">
                <a:solidFill>
                  <a:srgbClr val="0000FF"/>
                </a:solidFill>
              </a:rPr>
              <a:t>khi</a:t>
            </a:r>
            <a:r>
              <a:rPr lang="en-US" sz="2800" b="1" dirty="0">
                <a:solidFill>
                  <a:srgbClr val="0000FF"/>
                </a:solidFill>
              </a:rPr>
              <a:t> ta </a:t>
            </a:r>
            <a:r>
              <a:rPr lang="en-US" sz="2800" b="1" dirty="0" err="1">
                <a:solidFill>
                  <a:srgbClr val="0000FF"/>
                </a:solidFill>
              </a:rPr>
              <a:t>lấy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tích</a:t>
            </a:r>
            <a:r>
              <a:rPr lang="en-US" sz="2800" b="1" dirty="0">
                <a:solidFill>
                  <a:srgbClr val="0000FF"/>
                </a:solidFill>
              </a:rPr>
              <a:t> chia </a:t>
            </a:r>
            <a:r>
              <a:rPr lang="en-US" sz="2800" b="1" dirty="0" err="1">
                <a:solidFill>
                  <a:srgbClr val="0000FF"/>
                </a:solidFill>
              </a:rPr>
              <a:t>cho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thừa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số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này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thì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được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thừa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số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kia</a:t>
            </a:r>
            <a:r>
              <a:rPr lang="en-US" sz="28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52400" y="0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002060"/>
                </a:solidFill>
              </a:rPr>
              <a:t>Thứ Năm ngày 9 tháng 12 năm 2021</a:t>
            </a: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7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7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7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779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77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7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7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77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7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77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7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77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7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906" grpId="0"/>
      <p:bldP spid="77907" grpId="0"/>
      <p:bldP spid="77908" grpId="0"/>
      <p:bldP spid="77909" grpId="0"/>
      <p:bldP spid="77910" grpId="0"/>
      <p:bldP spid="77911" grpId="0"/>
      <p:bldP spid="77912" grpId="0"/>
      <p:bldP spid="77913" grpId="0"/>
      <p:bldP spid="77914" grpId="0"/>
      <p:bldP spid="77915" grpId="0"/>
      <p:bldP spid="77916" grpId="0"/>
      <p:bldP spid="77917" grpId="0"/>
      <p:bldP spid="77918" grpId="0"/>
      <p:bldP spid="77920" grpId="0"/>
      <p:bldP spid="77921" grpId="0"/>
      <p:bldP spid="77922" grpId="0"/>
      <p:bldP spid="77923" grpId="0"/>
      <p:bldP spid="77924" grpId="0"/>
      <p:bldP spid="77926" grpId="0"/>
      <p:bldP spid="7792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80"/>
          <p:cNvSpPr>
            <a:spLocks noChangeArrowheads="1"/>
          </p:cNvSpPr>
          <p:nvPr/>
        </p:nvSpPr>
        <p:spPr bwMode="auto">
          <a:xfrm>
            <a:off x="4038600" y="533400"/>
            <a:ext cx="10874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/>
              <a:t>Toán</a:t>
            </a:r>
          </a:p>
        </p:txBody>
      </p:sp>
      <p:sp>
        <p:nvSpPr>
          <p:cNvPr id="9219" name="Rectangle 81"/>
          <p:cNvSpPr>
            <a:spLocks noChangeArrowheads="1"/>
          </p:cNvSpPr>
          <p:nvPr/>
        </p:nvSpPr>
        <p:spPr bwMode="auto">
          <a:xfrm>
            <a:off x="3429000" y="990600"/>
            <a:ext cx="21986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Luyện tập</a:t>
            </a:r>
          </a:p>
        </p:txBody>
      </p:sp>
      <p:sp>
        <p:nvSpPr>
          <p:cNvPr id="9220" name="Text Box 82"/>
          <p:cNvSpPr txBox="1">
            <a:spLocks noChangeArrowheads="1"/>
          </p:cNvSpPr>
          <p:nvPr/>
        </p:nvSpPr>
        <p:spPr bwMode="auto">
          <a:xfrm>
            <a:off x="234950" y="1752600"/>
            <a:ext cx="4413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u="sng">
                <a:solidFill>
                  <a:srgbClr val="0000FF"/>
                </a:solidFill>
              </a:rPr>
              <a:t>Bài 2</a:t>
            </a:r>
            <a:r>
              <a:rPr lang="en-US" sz="3600" b="1">
                <a:solidFill>
                  <a:srgbClr val="0000FF"/>
                </a:solidFill>
              </a:rPr>
              <a:t>: Tính nhẩm</a:t>
            </a:r>
          </a:p>
        </p:txBody>
      </p:sp>
      <p:sp>
        <p:nvSpPr>
          <p:cNvPr id="9221" name="Text Box 83"/>
          <p:cNvSpPr txBox="1">
            <a:spLocks noChangeArrowheads="1"/>
          </p:cNvSpPr>
          <p:nvPr/>
        </p:nvSpPr>
        <p:spPr bwMode="auto">
          <a:xfrm>
            <a:off x="762000" y="2743200"/>
            <a:ext cx="20574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32 : 8 = 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/>
              <a:t>42 : 7 =</a:t>
            </a:r>
          </a:p>
        </p:txBody>
      </p:sp>
      <p:sp>
        <p:nvSpPr>
          <p:cNvPr id="9222" name="Text Box 84"/>
          <p:cNvSpPr txBox="1">
            <a:spLocks noChangeArrowheads="1"/>
          </p:cNvSpPr>
          <p:nvPr/>
        </p:nvSpPr>
        <p:spPr bwMode="auto">
          <a:xfrm>
            <a:off x="3429000" y="2743200"/>
            <a:ext cx="19050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24 : 8 = 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/>
              <a:t>36 : 6 =</a:t>
            </a:r>
          </a:p>
        </p:txBody>
      </p:sp>
      <p:sp>
        <p:nvSpPr>
          <p:cNvPr id="9223" name="Text Box 85"/>
          <p:cNvSpPr txBox="1">
            <a:spLocks noChangeArrowheads="1"/>
          </p:cNvSpPr>
          <p:nvPr/>
        </p:nvSpPr>
        <p:spPr bwMode="auto">
          <a:xfrm>
            <a:off x="6172200" y="2743200"/>
            <a:ext cx="19050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40 : 5 = 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/>
              <a:t>48 : 8 =</a:t>
            </a:r>
          </a:p>
        </p:txBody>
      </p:sp>
      <p:sp>
        <p:nvSpPr>
          <p:cNvPr id="82006" name="Text Box 86"/>
          <p:cNvSpPr txBox="1">
            <a:spLocks noChangeArrowheads="1"/>
          </p:cNvSpPr>
          <p:nvPr/>
        </p:nvSpPr>
        <p:spPr bwMode="auto">
          <a:xfrm>
            <a:off x="2473325" y="2700338"/>
            <a:ext cx="45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4</a:t>
            </a:r>
          </a:p>
        </p:txBody>
      </p:sp>
      <p:sp>
        <p:nvSpPr>
          <p:cNvPr id="82008" name="Rectangle 88"/>
          <p:cNvSpPr>
            <a:spLocks noChangeArrowheads="1"/>
          </p:cNvSpPr>
          <p:nvPr/>
        </p:nvSpPr>
        <p:spPr bwMode="auto">
          <a:xfrm>
            <a:off x="2508250" y="3502025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6</a:t>
            </a:r>
          </a:p>
        </p:txBody>
      </p:sp>
      <p:sp>
        <p:nvSpPr>
          <p:cNvPr id="82009" name="Rectangle 89"/>
          <p:cNvSpPr>
            <a:spLocks noChangeArrowheads="1"/>
          </p:cNvSpPr>
          <p:nvPr/>
        </p:nvSpPr>
        <p:spPr bwMode="auto">
          <a:xfrm>
            <a:off x="5140325" y="3465513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6</a:t>
            </a:r>
          </a:p>
        </p:txBody>
      </p:sp>
      <p:sp>
        <p:nvSpPr>
          <p:cNvPr id="82010" name="Rectangle 90"/>
          <p:cNvSpPr>
            <a:spLocks noChangeArrowheads="1"/>
          </p:cNvSpPr>
          <p:nvPr/>
        </p:nvSpPr>
        <p:spPr bwMode="auto">
          <a:xfrm>
            <a:off x="5140325" y="2663825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3</a:t>
            </a:r>
          </a:p>
        </p:txBody>
      </p:sp>
      <p:sp>
        <p:nvSpPr>
          <p:cNvPr id="82011" name="Rectangle 91"/>
          <p:cNvSpPr>
            <a:spLocks noChangeArrowheads="1"/>
          </p:cNvSpPr>
          <p:nvPr/>
        </p:nvSpPr>
        <p:spPr bwMode="auto">
          <a:xfrm>
            <a:off x="7924800" y="2627313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8</a:t>
            </a:r>
          </a:p>
        </p:txBody>
      </p:sp>
      <p:sp>
        <p:nvSpPr>
          <p:cNvPr id="82012" name="Rectangle 92"/>
          <p:cNvSpPr>
            <a:spLocks noChangeArrowheads="1"/>
          </p:cNvSpPr>
          <p:nvPr/>
        </p:nvSpPr>
        <p:spPr bwMode="auto">
          <a:xfrm>
            <a:off x="7924800" y="34290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6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2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2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2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2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6" grpId="0"/>
      <p:bldP spid="82008" grpId="0"/>
      <p:bldP spid="8200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152400" y="609600"/>
            <a:ext cx="88392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1" u="sng" smtClean="0">
                <a:solidFill>
                  <a:srgbClr val="002060"/>
                </a:solidFill>
              </a:rPr>
              <a:t>Bài 3/tr60</a:t>
            </a:r>
            <a:r>
              <a:rPr lang="en-US" sz="2800" b="1" smtClean="0">
                <a:solidFill>
                  <a:srgbClr val="002060"/>
                </a:solidFill>
              </a:rPr>
              <a:t>:  </a:t>
            </a:r>
            <a:r>
              <a:rPr lang="en-US" sz="2800" b="1">
                <a:solidFill>
                  <a:srgbClr val="002060"/>
                </a:solidFill>
              </a:rPr>
              <a:t>Một người nuôi 42 con thỏ. Sau khi đã bán đi 10 con, người đó nhốt đều số còn lại vào 8 chuồng. Hỏi mỗi chuồng đó nhốt mấy con thỏ?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0" y="2125663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</a:rPr>
              <a:t>Tóm tắt</a:t>
            </a:r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609600" y="2971800"/>
            <a:ext cx="8153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>
            <a:off x="609600" y="2895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>
            <a:off x="1905000" y="2895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>
            <a:off x="3657600" y="2895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2" name="Line 24"/>
          <p:cNvSpPr>
            <a:spLocks noChangeShapeType="1"/>
          </p:cNvSpPr>
          <p:nvPr/>
        </p:nvSpPr>
        <p:spPr bwMode="auto">
          <a:xfrm>
            <a:off x="4495800" y="2895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>
            <a:off x="5334000" y="2895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>
            <a:off x="6248400" y="2895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>
            <a:off x="7086600" y="2895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>
            <a:off x="7924800" y="2895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>
            <a:off x="2743200" y="2895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2" name="Line 34"/>
          <p:cNvSpPr>
            <a:spLocks noChangeShapeType="1"/>
          </p:cNvSpPr>
          <p:nvPr/>
        </p:nvSpPr>
        <p:spPr bwMode="auto">
          <a:xfrm>
            <a:off x="8763000" y="2895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3" name="AutoShape 35"/>
          <p:cNvSpPr>
            <a:spLocks/>
          </p:cNvSpPr>
          <p:nvPr/>
        </p:nvSpPr>
        <p:spPr bwMode="auto">
          <a:xfrm rot="5400000">
            <a:off x="1123950" y="2533650"/>
            <a:ext cx="190500" cy="1219200"/>
          </a:xfrm>
          <a:prstGeom prst="rightBrace">
            <a:avLst>
              <a:gd name="adj1" fmla="val 5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AutoShape 37"/>
          <p:cNvSpPr>
            <a:spLocks/>
          </p:cNvSpPr>
          <p:nvPr/>
        </p:nvSpPr>
        <p:spPr bwMode="auto">
          <a:xfrm rot="5400000">
            <a:off x="4495800" y="-1371600"/>
            <a:ext cx="381000" cy="8001000"/>
          </a:xfrm>
          <a:prstGeom prst="leftBrace">
            <a:avLst>
              <a:gd name="adj1" fmla="val 1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06" name="AutoShape 38"/>
          <p:cNvSpPr>
            <a:spLocks/>
          </p:cNvSpPr>
          <p:nvPr/>
        </p:nvSpPr>
        <p:spPr bwMode="auto">
          <a:xfrm rot="5272143">
            <a:off x="8258968" y="2790032"/>
            <a:ext cx="227013" cy="895350"/>
          </a:xfrm>
          <a:prstGeom prst="rightBrace">
            <a:avLst>
              <a:gd name="adj1" fmla="val 328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3962400" y="19812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</a:rPr>
              <a:t>42 con</a:t>
            </a:r>
          </a:p>
        </p:txBody>
      </p:sp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304800" y="3352800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>
                <a:solidFill>
                  <a:srgbClr val="006600"/>
                </a:solidFill>
              </a:rPr>
              <a:t>Bán 10 con</a:t>
            </a:r>
          </a:p>
        </p:txBody>
      </p:sp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7848600" y="34290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6600"/>
                </a:solidFill>
              </a:rPr>
              <a:t>? con</a:t>
            </a:r>
          </a:p>
        </p:txBody>
      </p:sp>
      <p:sp>
        <p:nvSpPr>
          <p:cNvPr id="85095" name="Text Box 103"/>
          <p:cNvSpPr txBox="1">
            <a:spLocks noChangeArrowheads="1"/>
          </p:cNvSpPr>
          <p:nvPr/>
        </p:nvSpPr>
        <p:spPr bwMode="auto">
          <a:xfrm>
            <a:off x="3505200" y="3294063"/>
            <a:ext cx="1778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</a:rPr>
              <a:t>G</a:t>
            </a:r>
            <a:r>
              <a:rPr lang="en-US" sz="2800" b="1" u="sng" smtClean="0">
                <a:solidFill>
                  <a:srgbClr val="FF0000"/>
                </a:solidFill>
              </a:rPr>
              <a:t>iải</a:t>
            </a:r>
            <a:endParaRPr lang="en-US" sz="2800" b="1" u="sng">
              <a:solidFill>
                <a:srgbClr val="FF0000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609600" y="2971800"/>
            <a:ext cx="12954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534194" y="2971006"/>
            <a:ext cx="1524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1829594" y="2971006"/>
            <a:ext cx="1524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048000" y="3810000"/>
            <a:ext cx="3368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FF"/>
                </a:solidFill>
              </a:rPr>
              <a:t>Số con thỏ còn lại là:</a:t>
            </a:r>
            <a:endParaRPr lang="en-US" sz="2800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429000" y="4267200"/>
            <a:ext cx="29638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FF"/>
                </a:solidFill>
              </a:rPr>
              <a:t>42 – 10 = 32 (con) </a:t>
            </a:r>
            <a:endParaRPr lang="en-US" sz="2800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819400" y="4724400"/>
            <a:ext cx="4532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FF"/>
                </a:solidFill>
              </a:rPr>
              <a:t>Số thỏ trong mỗi chuồng là: </a:t>
            </a:r>
            <a:endParaRPr lang="en-US" sz="2800"/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3429000" y="5181600"/>
            <a:ext cx="24558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FF"/>
                </a:solidFill>
              </a:rPr>
              <a:t>32 : 8 = 4 (con)</a:t>
            </a:r>
            <a:endParaRPr lang="en-US" sz="2800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962400" y="5572125"/>
            <a:ext cx="2841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FF"/>
                </a:solidFill>
              </a:rPr>
              <a:t>Đáp số: 4 con thỏ</a:t>
            </a:r>
            <a:endParaRPr lang="en-US" sz="2800"/>
          </a:p>
        </p:txBody>
      </p:sp>
      <p:cxnSp>
        <p:nvCxnSpPr>
          <p:cNvPr id="3" name="Straight Connector 2"/>
          <p:cNvCxnSpPr/>
          <p:nvPr/>
        </p:nvCxnSpPr>
        <p:spPr>
          <a:xfrm>
            <a:off x="2286000" y="1066800"/>
            <a:ext cx="3962400" cy="0"/>
          </a:xfrm>
          <a:prstGeom prst="line">
            <a:avLst/>
          </a:prstGeom>
          <a:ln w="190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848600" y="1066800"/>
            <a:ext cx="1065741" cy="0"/>
          </a:xfrm>
          <a:prstGeom prst="line">
            <a:avLst/>
          </a:prstGeom>
          <a:ln w="190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04800" y="1447800"/>
            <a:ext cx="1295400" cy="0"/>
          </a:xfrm>
          <a:prstGeom prst="line">
            <a:avLst/>
          </a:prstGeom>
          <a:ln w="190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1828800" y="1444978"/>
            <a:ext cx="6231467" cy="25400"/>
          </a:xfrm>
          <a:prstGeom prst="line">
            <a:avLst/>
          </a:prstGeom>
          <a:ln w="190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04800" y="1905000"/>
            <a:ext cx="48768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04800" y="1981200"/>
            <a:ext cx="48768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2362200" y="3813175"/>
            <a:ext cx="6781800" cy="2359025"/>
            <a:chOff x="2362200" y="3813175"/>
            <a:chExt cx="6781800" cy="2359025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362200" y="3813175"/>
              <a:ext cx="0" cy="2359025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2362200" y="6172200"/>
              <a:ext cx="678180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Horizontal Scroll 1"/>
          <p:cNvSpPr/>
          <p:nvPr/>
        </p:nvSpPr>
        <p:spPr>
          <a:xfrm>
            <a:off x="7333946" y="33338"/>
            <a:ext cx="1562628" cy="7620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85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5" grpId="0"/>
      <p:bldP spid="7186" grpId="0" animBg="1"/>
      <p:bldP spid="7188" grpId="0" animBg="1"/>
      <p:bldP spid="7189" grpId="0" animBg="1"/>
      <p:bldP spid="7191" grpId="0" animBg="1"/>
      <p:bldP spid="7192" grpId="0" animBg="1"/>
      <p:bldP spid="7193" grpId="0" animBg="1"/>
      <p:bldP spid="7194" grpId="0" animBg="1"/>
      <p:bldP spid="7195" grpId="0" animBg="1"/>
      <p:bldP spid="7197" grpId="0" animBg="1"/>
      <p:bldP spid="7201" grpId="0" animBg="1"/>
      <p:bldP spid="7202" grpId="0" animBg="1"/>
      <p:bldP spid="7203" grpId="0" animBg="1"/>
      <p:bldP spid="7205" grpId="0" animBg="1"/>
      <p:bldP spid="7206" grpId="0" animBg="1"/>
      <p:bldP spid="7207" grpId="0"/>
      <p:bldP spid="7208" grpId="0"/>
      <p:bldP spid="7209" grpId="0"/>
      <p:bldP spid="85095" grpId="0"/>
      <p:bldP spid="33" grpId="0"/>
      <p:bldP spid="34" grpId="0"/>
      <p:bldP spid="35" grpId="0"/>
      <p:bldP spid="36" grpId="0"/>
      <p:bldP spid="37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524000" y="1600200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endParaRPr lang="en-US" sz="1600" b="1">
              <a:solidFill>
                <a:schemeClr val="tx2"/>
              </a:solidFill>
            </a:endParaRPr>
          </a:p>
        </p:txBody>
      </p:sp>
      <p:sp>
        <p:nvSpPr>
          <p:cNvPr id="1028" name="Text Box 8"/>
          <p:cNvSpPr txBox="1">
            <a:spLocks noChangeArrowheads="1"/>
          </p:cNvSpPr>
          <p:nvPr/>
        </p:nvSpPr>
        <p:spPr bwMode="auto">
          <a:xfrm>
            <a:off x="304800" y="2895600"/>
            <a:ext cx="4810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>
                <a:solidFill>
                  <a:srgbClr val="000000"/>
                </a:solidFill>
              </a:rPr>
              <a:t>a)</a:t>
            </a:r>
          </a:p>
        </p:txBody>
      </p:sp>
      <p:grpSp>
        <p:nvGrpSpPr>
          <p:cNvPr id="1029" name="Group 9"/>
          <p:cNvGrpSpPr>
            <a:grpSpLocks/>
          </p:cNvGrpSpPr>
          <p:nvPr/>
        </p:nvGrpSpPr>
        <p:grpSpPr bwMode="auto">
          <a:xfrm>
            <a:off x="914400" y="3033713"/>
            <a:ext cx="2362200" cy="2057400"/>
            <a:chOff x="7320" y="4107"/>
            <a:chExt cx="2100" cy="1905"/>
          </a:xfrm>
        </p:grpSpPr>
        <p:grpSp>
          <p:nvGrpSpPr>
            <p:cNvPr id="1062" name="Group 10"/>
            <p:cNvGrpSpPr>
              <a:grpSpLocks/>
            </p:cNvGrpSpPr>
            <p:nvPr/>
          </p:nvGrpSpPr>
          <p:grpSpPr bwMode="auto">
            <a:xfrm>
              <a:off x="7320" y="4608"/>
              <a:ext cx="2100" cy="892"/>
              <a:chOff x="4380" y="4869"/>
              <a:chExt cx="2100" cy="801"/>
            </a:xfrm>
          </p:grpSpPr>
          <p:sp>
            <p:nvSpPr>
              <p:cNvPr id="1076" name="Rectangle 11"/>
              <p:cNvSpPr>
                <a:spLocks noChangeArrowheads="1"/>
              </p:cNvSpPr>
              <p:nvPr/>
            </p:nvSpPr>
            <p:spPr bwMode="auto">
              <a:xfrm>
                <a:off x="4380" y="4869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7" name="Rectangle 12"/>
              <p:cNvSpPr>
                <a:spLocks noChangeArrowheads="1"/>
              </p:cNvSpPr>
              <p:nvPr/>
            </p:nvSpPr>
            <p:spPr bwMode="auto">
              <a:xfrm>
                <a:off x="4800" y="4869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8" name="Rectangle 13"/>
              <p:cNvSpPr>
                <a:spLocks noChangeArrowheads="1"/>
              </p:cNvSpPr>
              <p:nvPr/>
            </p:nvSpPr>
            <p:spPr bwMode="auto">
              <a:xfrm>
                <a:off x="5220" y="4869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9" name="Rectangle 14"/>
              <p:cNvSpPr>
                <a:spLocks noChangeArrowheads="1"/>
              </p:cNvSpPr>
              <p:nvPr/>
            </p:nvSpPr>
            <p:spPr bwMode="auto">
              <a:xfrm>
                <a:off x="5640" y="4869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" name="Rectangle 15"/>
              <p:cNvSpPr>
                <a:spLocks noChangeArrowheads="1"/>
              </p:cNvSpPr>
              <p:nvPr/>
            </p:nvSpPr>
            <p:spPr bwMode="auto">
              <a:xfrm>
                <a:off x="6060" y="4869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1" name="Rectangle 16"/>
              <p:cNvSpPr>
                <a:spLocks noChangeArrowheads="1"/>
              </p:cNvSpPr>
              <p:nvPr/>
            </p:nvSpPr>
            <p:spPr bwMode="auto">
              <a:xfrm>
                <a:off x="4380" y="5250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2" name="Rectangle 17"/>
              <p:cNvSpPr>
                <a:spLocks noChangeArrowheads="1"/>
              </p:cNvSpPr>
              <p:nvPr/>
            </p:nvSpPr>
            <p:spPr bwMode="auto">
              <a:xfrm>
                <a:off x="4800" y="5250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3" name="Rectangle 18"/>
              <p:cNvSpPr>
                <a:spLocks noChangeArrowheads="1"/>
              </p:cNvSpPr>
              <p:nvPr/>
            </p:nvSpPr>
            <p:spPr bwMode="auto">
              <a:xfrm>
                <a:off x="5220" y="5250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4" name="Rectangle 19"/>
              <p:cNvSpPr>
                <a:spLocks noChangeArrowheads="1"/>
              </p:cNvSpPr>
              <p:nvPr/>
            </p:nvSpPr>
            <p:spPr bwMode="auto">
              <a:xfrm>
                <a:off x="5640" y="5250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" name="Rectangle 20"/>
              <p:cNvSpPr>
                <a:spLocks noChangeArrowheads="1"/>
              </p:cNvSpPr>
              <p:nvPr/>
            </p:nvSpPr>
            <p:spPr bwMode="auto">
              <a:xfrm>
                <a:off x="6060" y="5250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63" name="Group 21"/>
            <p:cNvGrpSpPr>
              <a:grpSpLocks/>
            </p:cNvGrpSpPr>
            <p:nvPr/>
          </p:nvGrpSpPr>
          <p:grpSpPr bwMode="auto">
            <a:xfrm>
              <a:off x="7740" y="4107"/>
              <a:ext cx="1260" cy="1905"/>
              <a:chOff x="7740" y="4107"/>
              <a:chExt cx="1260" cy="1563"/>
            </a:xfrm>
          </p:grpSpPr>
          <p:sp>
            <p:nvSpPr>
              <p:cNvPr id="1064" name="Rectangle 22"/>
              <p:cNvSpPr>
                <a:spLocks noChangeArrowheads="1"/>
              </p:cNvSpPr>
              <p:nvPr/>
            </p:nvSpPr>
            <p:spPr bwMode="auto">
              <a:xfrm>
                <a:off x="7740" y="4488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" name="Rectangle 23"/>
              <p:cNvSpPr>
                <a:spLocks noChangeArrowheads="1"/>
              </p:cNvSpPr>
              <p:nvPr/>
            </p:nvSpPr>
            <p:spPr bwMode="auto">
              <a:xfrm>
                <a:off x="8160" y="4488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" name="Rectangle 24"/>
              <p:cNvSpPr>
                <a:spLocks noChangeArrowheads="1"/>
              </p:cNvSpPr>
              <p:nvPr/>
            </p:nvSpPr>
            <p:spPr bwMode="auto">
              <a:xfrm>
                <a:off x="8580" y="4488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" name="Rectangle 25"/>
              <p:cNvSpPr>
                <a:spLocks noChangeArrowheads="1"/>
              </p:cNvSpPr>
              <p:nvPr/>
            </p:nvSpPr>
            <p:spPr bwMode="auto">
              <a:xfrm>
                <a:off x="7740" y="4869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" name="Rectangle 26"/>
              <p:cNvSpPr>
                <a:spLocks noChangeArrowheads="1"/>
              </p:cNvSpPr>
              <p:nvPr/>
            </p:nvSpPr>
            <p:spPr bwMode="auto">
              <a:xfrm>
                <a:off x="8160" y="4869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" name="Rectangle 27"/>
              <p:cNvSpPr>
                <a:spLocks noChangeArrowheads="1"/>
              </p:cNvSpPr>
              <p:nvPr/>
            </p:nvSpPr>
            <p:spPr bwMode="auto">
              <a:xfrm>
                <a:off x="8580" y="4869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" name="Rectangle 28"/>
              <p:cNvSpPr>
                <a:spLocks noChangeArrowheads="1"/>
              </p:cNvSpPr>
              <p:nvPr/>
            </p:nvSpPr>
            <p:spPr bwMode="auto">
              <a:xfrm>
                <a:off x="7740" y="5250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1" name="Rectangle 29"/>
              <p:cNvSpPr>
                <a:spLocks noChangeArrowheads="1"/>
              </p:cNvSpPr>
              <p:nvPr/>
            </p:nvSpPr>
            <p:spPr bwMode="auto">
              <a:xfrm>
                <a:off x="8160" y="5250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2" name="Rectangle 30"/>
              <p:cNvSpPr>
                <a:spLocks noChangeArrowheads="1"/>
              </p:cNvSpPr>
              <p:nvPr/>
            </p:nvSpPr>
            <p:spPr bwMode="auto">
              <a:xfrm>
                <a:off x="8580" y="5250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" name="Rectangle 31"/>
              <p:cNvSpPr>
                <a:spLocks noChangeArrowheads="1"/>
              </p:cNvSpPr>
              <p:nvPr/>
            </p:nvSpPr>
            <p:spPr bwMode="auto">
              <a:xfrm>
                <a:off x="7740" y="4107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" name="Rectangle 32"/>
              <p:cNvSpPr>
                <a:spLocks noChangeArrowheads="1"/>
              </p:cNvSpPr>
              <p:nvPr/>
            </p:nvSpPr>
            <p:spPr bwMode="auto">
              <a:xfrm>
                <a:off x="8160" y="4107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" name="Rectangle 33"/>
              <p:cNvSpPr>
                <a:spLocks noChangeArrowheads="1"/>
              </p:cNvSpPr>
              <p:nvPr/>
            </p:nvSpPr>
            <p:spPr bwMode="auto">
              <a:xfrm>
                <a:off x="8580" y="4107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30" name="Text Box 34"/>
          <p:cNvSpPr txBox="1">
            <a:spLocks noChangeArrowheads="1"/>
          </p:cNvSpPr>
          <p:nvPr/>
        </p:nvSpPr>
        <p:spPr bwMode="auto">
          <a:xfrm>
            <a:off x="4953000" y="2895600"/>
            <a:ext cx="520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>
                <a:solidFill>
                  <a:srgbClr val="000000"/>
                </a:solidFill>
              </a:rPr>
              <a:t>b)</a:t>
            </a:r>
          </a:p>
        </p:txBody>
      </p:sp>
      <p:grpSp>
        <p:nvGrpSpPr>
          <p:cNvPr id="1031" name="Group 35"/>
          <p:cNvGrpSpPr>
            <a:grpSpLocks/>
          </p:cNvGrpSpPr>
          <p:nvPr/>
        </p:nvGrpSpPr>
        <p:grpSpPr bwMode="auto">
          <a:xfrm>
            <a:off x="5562600" y="2895600"/>
            <a:ext cx="3124200" cy="2286000"/>
            <a:chOff x="2280" y="2202"/>
            <a:chExt cx="2520" cy="1905"/>
          </a:xfrm>
        </p:grpSpPr>
        <p:grpSp>
          <p:nvGrpSpPr>
            <p:cNvPr id="1036" name="Group 36"/>
            <p:cNvGrpSpPr>
              <a:grpSpLocks/>
            </p:cNvGrpSpPr>
            <p:nvPr/>
          </p:nvGrpSpPr>
          <p:grpSpPr bwMode="auto">
            <a:xfrm>
              <a:off x="2280" y="2202"/>
              <a:ext cx="1260" cy="1905"/>
              <a:chOff x="7740" y="4107"/>
              <a:chExt cx="1260" cy="1563"/>
            </a:xfrm>
          </p:grpSpPr>
          <p:sp>
            <p:nvSpPr>
              <p:cNvPr id="1050" name="Rectangle 37"/>
              <p:cNvSpPr>
                <a:spLocks noChangeArrowheads="1"/>
              </p:cNvSpPr>
              <p:nvPr/>
            </p:nvSpPr>
            <p:spPr bwMode="auto">
              <a:xfrm>
                <a:off x="7740" y="4488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Rectangle 38"/>
              <p:cNvSpPr>
                <a:spLocks noChangeArrowheads="1"/>
              </p:cNvSpPr>
              <p:nvPr/>
            </p:nvSpPr>
            <p:spPr bwMode="auto">
              <a:xfrm>
                <a:off x="8160" y="4488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Rectangle 39"/>
              <p:cNvSpPr>
                <a:spLocks noChangeArrowheads="1"/>
              </p:cNvSpPr>
              <p:nvPr/>
            </p:nvSpPr>
            <p:spPr bwMode="auto">
              <a:xfrm>
                <a:off x="8580" y="4488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Rectangle 40"/>
              <p:cNvSpPr>
                <a:spLocks noChangeArrowheads="1"/>
              </p:cNvSpPr>
              <p:nvPr/>
            </p:nvSpPr>
            <p:spPr bwMode="auto">
              <a:xfrm>
                <a:off x="7740" y="4869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Rectangle 41"/>
              <p:cNvSpPr>
                <a:spLocks noChangeArrowheads="1"/>
              </p:cNvSpPr>
              <p:nvPr/>
            </p:nvSpPr>
            <p:spPr bwMode="auto">
              <a:xfrm>
                <a:off x="8160" y="4869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" name="Rectangle 42"/>
              <p:cNvSpPr>
                <a:spLocks noChangeArrowheads="1"/>
              </p:cNvSpPr>
              <p:nvPr/>
            </p:nvSpPr>
            <p:spPr bwMode="auto">
              <a:xfrm>
                <a:off x="8580" y="4869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" name="Rectangle 43"/>
              <p:cNvSpPr>
                <a:spLocks noChangeArrowheads="1"/>
              </p:cNvSpPr>
              <p:nvPr/>
            </p:nvSpPr>
            <p:spPr bwMode="auto">
              <a:xfrm>
                <a:off x="7740" y="5250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" name="Rectangle 44"/>
              <p:cNvSpPr>
                <a:spLocks noChangeArrowheads="1"/>
              </p:cNvSpPr>
              <p:nvPr/>
            </p:nvSpPr>
            <p:spPr bwMode="auto">
              <a:xfrm>
                <a:off x="8160" y="5250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" name="Rectangle 45"/>
              <p:cNvSpPr>
                <a:spLocks noChangeArrowheads="1"/>
              </p:cNvSpPr>
              <p:nvPr/>
            </p:nvSpPr>
            <p:spPr bwMode="auto">
              <a:xfrm>
                <a:off x="8580" y="5250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" name="Rectangle 46"/>
              <p:cNvSpPr>
                <a:spLocks noChangeArrowheads="1"/>
              </p:cNvSpPr>
              <p:nvPr/>
            </p:nvSpPr>
            <p:spPr bwMode="auto">
              <a:xfrm>
                <a:off x="7740" y="4107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" name="Rectangle 47"/>
              <p:cNvSpPr>
                <a:spLocks noChangeArrowheads="1"/>
              </p:cNvSpPr>
              <p:nvPr/>
            </p:nvSpPr>
            <p:spPr bwMode="auto">
              <a:xfrm>
                <a:off x="8160" y="4107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" name="Rectangle 48"/>
              <p:cNvSpPr>
                <a:spLocks noChangeArrowheads="1"/>
              </p:cNvSpPr>
              <p:nvPr/>
            </p:nvSpPr>
            <p:spPr bwMode="auto">
              <a:xfrm>
                <a:off x="8580" y="4107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7" name="Group 49"/>
            <p:cNvGrpSpPr>
              <a:grpSpLocks/>
            </p:cNvGrpSpPr>
            <p:nvPr/>
          </p:nvGrpSpPr>
          <p:grpSpPr bwMode="auto">
            <a:xfrm>
              <a:off x="3540" y="2202"/>
              <a:ext cx="1260" cy="1905"/>
              <a:chOff x="7740" y="4107"/>
              <a:chExt cx="1260" cy="1563"/>
            </a:xfrm>
          </p:grpSpPr>
          <p:sp>
            <p:nvSpPr>
              <p:cNvPr id="1038" name="Rectangle 50"/>
              <p:cNvSpPr>
                <a:spLocks noChangeArrowheads="1"/>
              </p:cNvSpPr>
              <p:nvPr/>
            </p:nvSpPr>
            <p:spPr bwMode="auto">
              <a:xfrm>
                <a:off x="7740" y="4488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Rectangle 51"/>
              <p:cNvSpPr>
                <a:spLocks noChangeArrowheads="1"/>
              </p:cNvSpPr>
              <p:nvPr/>
            </p:nvSpPr>
            <p:spPr bwMode="auto">
              <a:xfrm>
                <a:off x="8160" y="4488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" name="Rectangle 52"/>
              <p:cNvSpPr>
                <a:spLocks noChangeArrowheads="1"/>
              </p:cNvSpPr>
              <p:nvPr/>
            </p:nvSpPr>
            <p:spPr bwMode="auto">
              <a:xfrm>
                <a:off x="8580" y="4488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" name="Rectangle 53"/>
              <p:cNvSpPr>
                <a:spLocks noChangeArrowheads="1"/>
              </p:cNvSpPr>
              <p:nvPr/>
            </p:nvSpPr>
            <p:spPr bwMode="auto">
              <a:xfrm>
                <a:off x="7740" y="4869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Rectangle 54"/>
              <p:cNvSpPr>
                <a:spLocks noChangeArrowheads="1"/>
              </p:cNvSpPr>
              <p:nvPr/>
            </p:nvSpPr>
            <p:spPr bwMode="auto">
              <a:xfrm>
                <a:off x="8160" y="4869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" name="Rectangle 55"/>
              <p:cNvSpPr>
                <a:spLocks noChangeArrowheads="1"/>
              </p:cNvSpPr>
              <p:nvPr/>
            </p:nvSpPr>
            <p:spPr bwMode="auto">
              <a:xfrm>
                <a:off x="8580" y="4869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" name="Rectangle 56"/>
              <p:cNvSpPr>
                <a:spLocks noChangeArrowheads="1"/>
              </p:cNvSpPr>
              <p:nvPr/>
            </p:nvSpPr>
            <p:spPr bwMode="auto">
              <a:xfrm>
                <a:off x="7740" y="5250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" name="Rectangle 57"/>
              <p:cNvSpPr>
                <a:spLocks noChangeArrowheads="1"/>
              </p:cNvSpPr>
              <p:nvPr/>
            </p:nvSpPr>
            <p:spPr bwMode="auto">
              <a:xfrm>
                <a:off x="8160" y="5250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" name="Rectangle 58"/>
              <p:cNvSpPr>
                <a:spLocks noChangeArrowheads="1"/>
              </p:cNvSpPr>
              <p:nvPr/>
            </p:nvSpPr>
            <p:spPr bwMode="auto">
              <a:xfrm>
                <a:off x="8580" y="5250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Rectangle 59"/>
              <p:cNvSpPr>
                <a:spLocks noChangeArrowheads="1"/>
              </p:cNvSpPr>
              <p:nvPr/>
            </p:nvSpPr>
            <p:spPr bwMode="auto">
              <a:xfrm>
                <a:off x="7740" y="4107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" name="Rectangle 60"/>
              <p:cNvSpPr>
                <a:spLocks noChangeArrowheads="1"/>
              </p:cNvSpPr>
              <p:nvPr/>
            </p:nvSpPr>
            <p:spPr bwMode="auto">
              <a:xfrm>
                <a:off x="8160" y="4107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" name="Rectangle 61"/>
              <p:cNvSpPr>
                <a:spLocks noChangeArrowheads="1"/>
              </p:cNvSpPr>
              <p:nvPr/>
            </p:nvSpPr>
            <p:spPr bwMode="auto">
              <a:xfrm>
                <a:off x="8580" y="4107"/>
                <a:ext cx="420" cy="42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32" name="Line 67"/>
          <p:cNvSpPr>
            <a:spLocks noChangeShapeType="1"/>
          </p:cNvSpPr>
          <p:nvPr/>
        </p:nvSpPr>
        <p:spPr bwMode="auto">
          <a:xfrm>
            <a:off x="4572000" y="30480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124200" y="1524000"/>
          <a:ext cx="366713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Equation" r:id="rId3" imgW="139639" imgH="393529" progId="Equation.3">
                  <p:embed/>
                </p:oleObj>
              </mc:Choice>
              <mc:Fallback>
                <p:oleObj name="Equation" r:id="rId3" imgW="139639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524000"/>
                        <a:ext cx="366713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304800" y="1676400"/>
            <a:ext cx="8839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3600" b="1" u="sng">
                <a:solidFill>
                  <a:srgbClr val="000000"/>
                </a:solidFill>
                <a:cs typeface="Times New Roman" pitchFamily="18" charset="0"/>
              </a:rPr>
              <a:t>Bài 4</a:t>
            </a:r>
            <a:r>
              <a:rPr lang="en-US" sz="3600" b="1">
                <a:solidFill>
                  <a:srgbClr val="000000"/>
                </a:solidFill>
                <a:cs typeface="Times New Roman" pitchFamily="18" charset="0"/>
              </a:rPr>
              <a:t>: Tìm </a:t>
            </a:r>
            <a:r>
              <a:rPr lang="en-US" sz="3600" b="1"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000000"/>
                </a:solidFill>
                <a:cs typeface="Times New Roman" pitchFamily="18" charset="0"/>
              </a:rPr>
              <a:t>      số ô vuông của mỗi hình        </a:t>
            </a:r>
          </a:p>
        </p:txBody>
      </p:sp>
      <p:sp>
        <p:nvSpPr>
          <p:cNvPr id="1034" name="Rectangle 81"/>
          <p:cNvSpPr>
            <a:spLocks noChangeArrowheads="1"/>
          </p:cNvSpPr>
          <p:nvPr/>
        </p:nvSpPr>
        <p:spPr bwMode="auto">
          <a:xfrm>
            <a:off x="0" y="9144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</a:rPr>
              <a:t>      Luyện tập</a:t>
            </a:r>
          </a:p>
        </p:txBody>
      </p:sp>
      <p:sp>
        <p:nvSpPr>
          <p:cNvPr id="1035" name="Rectangle 80"/>
          <p:cNvSpPr>
            <a:spLocks noChangeArrowheads="1"/>
          </p:cNvSpPr>
          <p:nvPr/>
        </p:nvSpPr>
        <p:spPr bwMode="auto">
          <a:xfrm>
            <a:off x="0" y="4572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>
                <a:solidFill>
                  <a:srgbClr val="0000FF"/>
                </a:solidFill>
              </a:rPr>
              <a:t>Toán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386840" y="3048000"/>
            <a:ext cx="492125" cy="558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1858328" y="3048000"/>
            <a:ext cx="473075" cy="558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5562600" y="2895600"/>
            <a:ext cx="519113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6083300" y="2895600"/>
            <a:ext cx="520700" cy="61436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6604000" y="2895600"/>
            <a:ext cx="5207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14400" y="53340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C00000"/>
                </a:solidFill>
              </a:rPr>
              <a:t>16 : 8 = 2</a:t>
            </a:r>
            <a:endParaRPr lang="en-US" sz="2800" b="1">
              <a:solidFill>
                <a:srgbClr val="C0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822156" y="54864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C00000"/>
                </a:solidFill>
              </a:rPr>
              <a:t>24 : 8 = 3</a:t>
            </a:r>
            <a:endParaRPr lang="en-US" sz="2800" b="1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 animBg="1"/>
      <p:bldP spid="64" grpId="0" animBg="1"/>
      <p:bldP spid="65" grpId="0" animBg="1"/>
      <p:bldP spid="66" grpId="0" animBg="1"/>
      <p:bldP spid="2" grpId="0"/>
      <p:bldP spid="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WordArt 7"/>
          <p:cNvSpPr>
            <a:spLocks noChangeArrowheads="1" noChangeShapeType="1" noTextEdit="1"/>
          </p:cNvSpPr>
          <p:nvPr/>
        </p:nvSpPr>
        <p:spPr bwMode="auto">
          <a:xfrm>
            <a:off x="1447800" y="990600"/>
            <a:ext cx="6172200" cy="33909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Củng cố - Dặn dò</a:t>
            </a:r>
            <a:endParaRPr lang="en-US" sz="36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Impact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1997</TotalTime>
  <Words>268</Words>
  <Application>Microsoft Office PowerPoint</Application>
  <PresentationFormat>On-screen Show (4:3)</PresentationFormat>
  <Paragraphs>67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2_Default Design</vt:lpstr>
      <vt:lpstr>3_Default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tdi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</dc:creator>
  <cp:lastModifiedBy>Windows User</cp:lastModifiedBy>
  <cp:revision>130</cp:revision>
  <dcterms:created xsi:type="dcterms:W3CDTF">2005-02-13T22:22:36Z</dcterms:created>
  <dcterms:modified xsi:type="dcterms:W3CDTF">2021-12-04T23:53:35Z</dcterms:modified>
</cp:coreProperties>
</file>