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notesMasterIdLst>
    <p:notesMasterId r:id="rId9"/>
  </p:notesMasterIdLst>
  <p:handoutMasterIdLst>
    <p:handoutMasterId r:id="rId10"/>
  </p:handoutMasterIdLst>
  <p:sldIdLst>
    <p:sldId id="316" r:id="rId3"/>
    <p:sldId id="296" r:id="rId4"/>
    <p:sldId id="300" r:id="rId5"/>
    <p:sldId id="307" r:id="rId6"/>
    <p:sldId id="310" r:id="rId7"/>
    <p:sldId id="31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0000"/>
    <a:srgbClr val="00FF00"/>
    <a:srgbClr val="CCFFFF"/>
    <a:srgbClr val="CC0099"/>
    <a:srgbClr val="336600"/>
    <a:srgbClr val="66FF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3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5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22 – 2 - 2005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AC4FCE6-FDCE-4689-A830-ADAFABC54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2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24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22  - 2 - 2005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3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283A320-0B50-47C9-8A95-18F9BA97D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206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6D56-7782-4C62-BD86-37212834029E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0621A-E650-4F03-A1A1-517021D3C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2572"/>
      </p:ext>
    </p:extLst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4496-3FE2-4031-B67B-0B3ECDBA00AD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7BA0-BB50-4A9D-BF31-AF659083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07817"/>
      </p:ext>
    </p:extLst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59286-E743-482F-B4D8-235F302464C2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C9E56-4CAC-4626-A8B4-27866D969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77027"/>
      </p:ext>
    </p:extLst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F8CC-54BD-49BF-A7F5-46F3D874A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87BA8-2462-49A6-85C4-F41C93217411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781E-8D68-48A9-9BDE-028C21129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89857"/>
      </p:ext>
    </p:extLst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29E-887F-432A-A07F-850CD1684790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1B871-BBDB-4FCA-B831-43F141B05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37881"/>
      </p:ext>
    </p:extLst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9D3A-2C36-4599-AC4B-EE21BDAE22C8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F5D7-6931-46A5-91D8-C106A4693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1440"/>
      </p:ext>
    </p:extLst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EA16D-475F-4D2E-AD22-FD10A14F09BB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5710-29B8-493A-8B6D-5FE09920F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675"/>
      </p:ext>
    </p:extLst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6BB67-97CD-461C-90A5-C087CAC2A364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AC0C-8852-449E-A6BF-2B5325299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6902"/>
      </p:ext>
    </p:extLst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1F79F-3C74-4F1B-901E-A54CFDDF9C67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F118-339E-42B1-96B6-12E29F21B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0639"/>
      </p:ext>
    </p:extLst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340DB-DA38-424E-B3F7-3C88537EE642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300E-0ABE-423D-B29B-B6E1D7A96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6669"/>
      </p:ext>
    </p:extLst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96520-C1F9-4F4F-969C-7426DB2570E4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48A08-3279-48C5-9F4B-C2BF5E0F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10539"/>
      </p:ext>
    </p:extLst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CF56A4E-FD04-4B2D-822A-89128E6601DE}" type="datetime1">
              <a:rPr lang="en-US"/>
              <a:pPr>
                <a:defRPr/>
              </a:pPr>
              <a:t>12/5/2021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7FAF6DD-7803-4ADC-95E3-15AB51299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med">
    <p:blind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206DCA58-BEF3-4B97-936D-7388B8AC8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ransition spd="med">
    <p:blind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23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17605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324" descr="BD2053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73663"/>
            <a:ext cx="25146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1343"/>
          <p:cNvGrpSpPr>
            <a:grpSpLocks/>
          </p:cNvGrpSpPr>
          <p:nvPr/>
        </p:nvGrpSpPr>
        <p:grpSpPr bwMode="auto">
          <a:xfrm>
            <a:off x="8189913" y="5791200"/>
            <a:ext cx="927100" cy="774700"/>
            <a:chOff x="3552" y="528"/>
            <a:chExt cx="612" cy="720"/>
          </a:xfrm>
        </p:grpSpPr>
        <p:sp>
          <p:nvSpPr>
            <p:cNvPr id="33797" name="plant">
              <a:hlinkClick r:id="" action="ppaction://noaction"/>
            </p:cNvPr>
            <p:cNvSpPr>
              <a:spLocks noEditPoints="1" noChangeArrowheads="1"/>
            </p:cNvSpPr>
            <p:nvPr/>
          </p:nvSpPr>
          <p:spPr bwMode="auto">
            <a:xfrm rot="9781566">
              <a:off x="3552" y="528"/>
              <a:ext cx="612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94 w 21600"/>
                <a:gd name="T25" fmla="*/ 10080 h 21600"/>
                <a:gd name="T26" fmla="*/ 14541 w 21600"/>
                <a:gd name="T27" fmla="*/ 135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99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77" name="AutoShape 1345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 rot="9781566">
              <a:off x="3744" y="768"/>
              <a:ext cx="208" cy="18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3200" b="1">
                <a:latin typeface="Arial" charset="0"/>
              </a:endParaRPr>
            </a:p>
          </p:txBody>
        </p:sp>
      </p:grp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0" y="81597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CC"/>
                </a:solidFill>
                <a:cs typeface="Times New Roman" pitchFamily="18" charset="0"/>
              </a:rPr>
              <a:t>Toán</a:t>
            </a:r>
          </a:p>
        </p:txBody>
      </p:sp>
      <p:sp>
        <p:nvSpPr>
          <p:cNvPr id="7174" name="Text Box 46"/>
          <p:cNvSpPr txBox="1">
            <a:spLocks noChangeArrowheads="1"/>
          </p:cNvSpPr>
          <p:nvPr/>
        </p:nvSpPr>
        <p:spPr bwMode="auto">
          <a:xfrm>
            <a:off x="0" y="152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</a:rPr>
              <a:t>Thứ  </a:t>
            </a:r>
            <a:r>
              <a:rPr lang="en-US" sz="3200" b="1" smtClean="0">
                <a:solidFill>
                  <a:srgbClr val="002060"/>
                </a:solidFill>
              </a:rPr>
              <a:t>Năm </a:t>
            </a:r>
            <a:r>
              <a:rPr lang="en-US" sz="3200" b="1">
                <a:solidFill>
                  <a:srgbClr val="002060"/>
                </a:solidFill>
              </a:rPr>
              <a:t>ngày 9</a:t>
            </a:r>
            <a:r>
              <a:rPr lang="en-US" sz="3200" b="1" smtClean="0">
                <a:solidFill>
                  <a:srgbClr val="002060"/>
                </a:solidFill>
              </a:rPr>
              <a:t> </a:t>
            </a:r>
            <a:r>
              <a:rPr lang="en-US" sz="3200" b="1">
                <a:solidFill>
                  <a:srgbClr val="002060"/>
                </a:solidFill>
              </a:rPr>
              <a:t>tháng </a:t>
            </a:r>
            <a:r>
              <a:rPr lang="en-US" sz="3200" b="1" smtClean="0">
                <a:solidFill>
                  <a:srgbClr val="002060"/>
                </a:solidFill>
              </a:rPr>
              <a:t>12 </a:t>
            </a:r>
            <a:r>
              <a:rPr lang="en-US" sz="3200" b="1">
                <a:solidFill>
                  <a:srgbClr val="002060"/>
                </a:solidFill>
              </a:rPr>
              <a:t>năm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505" y="1828800"/>
            <a:ext cx="55547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Luyện tập</a:t>
            </a:r>
            <a:endParaRPr lang="en-US" sz="9600" b="1" cap="none" spc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5"/>
          <p:cNvSpPr>
            <a:spLocks noChangeArrowheads="1"/>
          </p:cNvSpPr>
          <p:nvPr/>
        </p:nvSpPr>
        <p:spPr bwMode="auto">
          <a:xfrm>
            <a:off x="0" y="38100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2060"/>
                </a:solidFill>
              </a:rPr>
              <a:t>Toán</a:t>
            </a:r>
          </a:p>
        </p:txBody>
      </p:sp>
      <p:sp>
        <p:nvSpPr>
          <p:cNvPr id="77904" name="Text Box 80"/>
          <p:cNvSpPr txBox="1">
            <a:spLocks noChangeArrowheads="1"/>
          </p:cNvSpPr>
          <p:nvPr/>
        </p:nvSpPr>
        <p:spPr bwMode="auto">
          <a:xfrm>
            <a:off x="3581400" y="685800"/>
            <a:ext cx="2679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77905" name="Text Box 81"/>
          <p:cNvSpPr txBox="1">
            <a:spLocks noChangeArrowheads="1"/>
          </p:cNvSpPr>
          <p:nvPr/>
        </p:nvSpPr>
        <p:spPr bwMode="auto">
          <a:xfrm>
            <a:off x="304800" y="1295400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002060"/>
                </a:solidFill>
              </a:rPr>
              <a:t>Bài 1</a:t>
            </a:r>
            <a:r>
              <a:rPr lang="en-US" sz="3600" b="1">
                <a:solidFill>
                  <a:srgbClr val="002060"/>
                </a:solidFill>
              </a:rPr>
              <a:t>: Tính nhẩm</a:t>
            </a:r>
          </a:p>
        </p:txBody>
      </p:sp>
      <p:sp>
        <p:nvSpPr>
          <p:cNvPr id="77906" name="Text Box 82"/>
          <p:cNvSpPr txBox="1">
            <a:spLocks noChangeArrowheads="1"/>
          </p:cNvSpPr>
          <p:nvPr/>
        </p:nvSpPr>
        <p:spPr bwMode="auto">
          <a:xfrm>
            <a:off x="457200" y="2011362"/>
            <a:ext cx="2438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600" b="1"/>
              <a:t>8 x 6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    48 : 8 = </a:t>
            </a:r>
          </a:p>
        </p:txBody>
      </p:sp>
      <p:sp>
        <p:nvSpPr>
          <p:cNvPr id="77907" name="Text Box 83"/>
          <p:cNvSpPr txBox="1">
            <a:spLocks noChangeArrowheads="1"/>
          </p:cNvSpPr>
          <p:nvPr/>
        </p:nvSpPr>
        <p:spPr bwMode="auto">
          <a:xfrm>
            <a:off x="3276600" y="1981200"/>
            <a:ext cx="21336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 8 x 7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56 : 8 = </a:t>
            </a:r>
          </a:p>
        </p:txBody>
      </p:sp>
      <p:sp>
        <p:nvSpPr>
          <p:cNvPr id="77908" name="Text Box 84"/>
          <p:cNvSpPr txBox="1">
            <a:spLocks noChangeArrowheads="1"/>
          </p:cNvSpPr>
          <p:nvPr/>
        </p:nvSpPr>
        <p:spPr bwMode="auto">
          <a:xfrm>
            <a:off x="5486400" y="1935162"/>
            <a:ext cx="2286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8 x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64 : 8 = </a:t>
            </a:r>
          </a:p>
        </p:txBody>
      </p:sp>
      <p:sp>
        <p:nvSpPr>
          <p:cNvPr id="77909" name="Text Box 85"/>
          <p:cNvSpPr txBox="1">
            <a:spLocks noChangeArrowheads="1"/>
          </p:cNvSpPr>
          <p:nvPr/>
        </p:nvSpPr>
        <p:spPr bwMode="auto">
          <a:xfrm>
            <a:off x="381000" y="4478337"/>
            <a:ext cx="25146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b) 16 :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    16 : 2 = </a:t>
            </a:r>
          </a:p>
        </p:txBody>
      </p:sp>
      <p:sp>
        <p:nvSpPr>
          <p:cNvPr id="77910" name="Text Box 86"/>
          <p:cNvSpPr txBox="1">
            <a:spLocks noChangeArrowheads="1"/>
          </p:cNvSpPr>
          <p:nvPr/>
        </p:nvSpPr>
        <p:spPr bwMode="auto">
          <a:xfrm>
            <a:off x="3200400" y="4402137"/>
            <a:ext cx="1981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24 :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24 : 3 =</a:t>
            </a:r>
          </a:p>
        </p:txBody>
      </p:sp>
      <p:sp>
        <p:nvSpPr>
          <p:cNvPr id="77911" name="Text Box 87"/>
          <p:cNvSpPr txBox="1">
            <a:spLocks noChangeArrowheads="1"/>
          </p:cNvSpPr>
          <p:nvPr/>
        </p:nvSpPr>
        <p:spPr bwMode="auto">
          <a:xfrm>
            <a:off x="5943600" y="4402137"/>
            <a:ext cx="2209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32 : 4 =</a:t>
            </a:r>
          </a:p>
        </p:txBody>
      </p:sp>
      <p:sp>
        <p:nvSpPr>
          <p:cNvPr id="77912" name="Text Box 88"/>
          <p:cNvSpPr txBox="1">
            <a:spLocks noChangeArrowheads="1"/>
          </p:cNvSpPr>
          <p:nvPr/>
        </p:nvSpPr>
        <p:spPr bwMode="auto">
          <a:xfrm>
            <a:off x="2298700" y="1974850"/>
            <a:ext cx="977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48</a:t>
            </a:r>
          </a:p>
        </p:txBody>
      </p:sp>
      <p:sp>
        <p:nvSpPr>
          <p:cNvPr id="77913" name="Text Box 89"/>
          <p:cNvSpPr txBox="1">
            <a:spLocks noChangeArrowheads="1"/>
          </p:cNvSpPr>
          <p:nvPr/>
        </p:nvSpPr>
        <p:spPr bwMode="auto">
          <a:xfrm>
            <a:off x="4800600" y="1935162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56</a:t>
            </a:r>
          </a:p>
        </p:txBody>
      </p:sp>
      <p:sp>
        <p:nvSpPr>
          <p:cNvPr id="77914" name="Text Box 90"/>
          <p:cNvSpPr txBox="1">
            <a:spLocks noChangeArrowheads="1"/>
          </p:cNvSpPr>
          <p:nvPr/>
        </p:nvSpPr>
        <p:spPr bwMode="auto">
          <a:xfrm>
            <a:off x="6858000" y="1905000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64</a:t>
            </a:r>
          </a:p>
        </p:txBody>
      </p:sp>
      <p:sp>
        <p:nvSpPr>
          <p:cNvPr id="77915" name="Text Box 91"/>
          <p:cNvSpPr txBox="1">
            <a:spLocks noChangeArrowheads="1"/>
          </p:cNvSpPr>
          <p:nvPr/>
        </p:nvSpPr>
        <p:spPr bwMode="auto">
          <a:xfrm>
            <a:off x="4876800" y="2733675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7</a:t>
            </a:r>
          </a:p>
        </p:txBody>
      </p:sp>
      <p:sp>
        <p:nvSpPr>
          <p:cNvPr id="77916" name="Text Box 92"/>
          <p:cNvSpPr txBox="1">
            <a:spLocks noChangeArrowheads="1"/>
          </p:cNvSpPr>
          <p:nvPr/>
        </p:nvSpPr>
        <p:spPr bwMode="auto">
          <a:xfrm>
            <a:off x="2438400" y="2813050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6</a:t>
            </a:r>
          </a:p>
        </p:txBody>
      </p:sp>
      <p:sp>
        <p:nvSpPr>
          <p:cNvPr id="77917" name="Text Box 93"/>
          <p:cNvSpPr txBox="1">
            <a:spLocks noChangeArrowheads="1"/>
          </p:cNvSpPr>
          <p:nvPr/>
        </p:nvSpPr>
        <p:spPr bwMode="auto">
          <a:xfrm>
            <a:off x="7010400" y="2736850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77918" name="Text Box 94"/>
          <p:cNvSpPr txBox="1">
            <a:spLocks noChangeArrowheads="1"/>
          </p:cNvSpPr>
          <p:nvPr/>
        </p:nvSpPr>
        <p:spPr bwMode="auto">
          <a:xfrm>
            <a:off x="2438400" y="4402137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7920" name="Text Box 96"/>
          <p:cNvSpPr txBox="1">
            <a:spLocks noChangeArrowheads="1"/>
          </p:cNvSpPr>
          <p:nvPr/>
        </p:nvSpPr>
        <p:spPr bwMode="auto">
          <a:xfrm>
            <a:off x="4724400" y="4365625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77921" name="Text Box 97"/>
          <p:cNvSpPr txBox="1">
            <a:spLocks noChangeArrowheads="1"/>
          </p:cNvSpPr>
          <p:nvPr/>
        </p:nvSpPr>
        <p:spPr bwMode="auto">
          <a:xfrm>
            <a:off x="7543800" y="4402137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77922" name="Text Box 98"/>
          <p:cNvSpPr txBox="1">
            <a:spLocks noChangeArrowheads="1"/>
          </p:cNvSpPr>
          <p:nvPr/>
        </p:nvSpPr>
        <p:spPr bwMode="auto">
          <a:xfrm>
            <a:off x="2362200" y="5280025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77923" name="Text Box 99"/>
          <p:cNvSpPr txBox="1">
            <a:spLocks noChangeArrowheads="1"/>
          </p:cNvSpPr>
          <p:nvPr/>
        </p:nvSpPr>
        <p:spPr bwMode="auto">
          <a:xfrm>
            <a:off x="7543800" y="5164137"/>
            <a:ext cx="60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77924" name="Text Box 100"/>
          <p:cNvSpPr txBox="1">
            <a:spLocks noChangeArrowheads="1"/>
          </p:cNvSpPr>
          <p:nvPr/>
        </p:nvSpPr>
        <p:spPr bwMode="auto">
          <a:xfrm>
            <a:off x="4724400" y="5203825"/>
            <a:ext cx="60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8215" name="Rectangle 101"/>
          <p:cNvSpPr>
            <a:spLocks noChangeArrowheads="1"/>
          </p:cNvSpPr>
          <p:nvPr/>
        </p:nvSpPr>
        <p:spPr bwMode="auto">
          <a:xfrm>
            <a:off x="3111500" y="5278437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77926" name="Rectangle 102"/>
          <p:cNvSpPr>
            <a:spLocks noChangeArrowheads="1"/>
          </p:cNvSpPr>
          <p:nvPr/>
        </p:nvSpPr>
        <p:spPr bwMode="auto">
          <a:xfrm>
            <a:off x="127000" y="3505200"/>
            <a:ext cx="9017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* </a:t>
            </a:r>
            <a:r>
              <a:rPr lang="en-US" sz="2800" b="1" dirty="0" err="1" smtClean="0">
                <a:solidFill>
                  <a:srgbClr val="0000FF"/>
                </a:solidFill>
              </a:rPr>
              <a:t>Trong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phép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nhân</a:t>
            </a:r>
            <a:r>
              <a:rPr lang="en-US" sz="2800" b="1" dirty="0">
                <a:solidFill>
                  <a:srgbClr val="0000FF"/>
                </a:solidFill>
              </a:rPr>
              <a:t>, </a:t>
            </a:r>
            <a:r>
              <a:rPr lang="en-US" sz="2800" b="1" dirty="0" err="1">
                <a:solidFill>
                  <a:srgbClr val="0000FF"/>
                </a:solidFill>
              </a:rPr>
              <a:t>khi</a:t>
            </a:r>
            <a:r>
              <a:rPr lang="en-US" sz="2800" b="1" dirty="0">
                <a:solidFill>
                  <a:srgbClr val="0000FF"/>
                </a:solidFill>
              </a:rPr>
              <a:t> ta </a:t>
            </a:r>
            <a:r>
              <a:rPr lang="en-US" sz="2800" b="1" dirty="0" err="1">
                <a:solidFill>
                  <a:srgbClr val="0000FF"/>
                </a:solidFill>
              </a:rPr>
              <a:t>lấy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tích</a:t>
            </a:r>
            <a:r>
              <a:rPr lang="en-US" sz="2800" b="1" dirty="0">
                <a:solidFill>
                  <a:srgbClr val="0000FF"/>
                </a:solidFill>
              </a:rPr>
              <a:t> chia </a:t>
            </a:r>
            <a:r>
              <a:rPr lang="en-US" sz="2800" b="1" dirty="0" err="1">
                <a:solidFill>
                  <a:srgbClr val="0000FF"/>
                </a:solidFill>
              </a:rPr>
              <a:t>cho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thừa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này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thì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được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thừa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số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kia</a:t>
            </a:r>
            <a:r>
              <a:rPr lang="en-US" sz="28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5240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002060"/>
                </a:solidFill>
              </a:rPr>
              <a:t>Thứ Năm ngày 9 tháng 12 năm 2021</a:t>
            </a: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7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06" grpId="0"/>
      <p:bldP spid="77907" grpId="0"/>
      <p:bldP spid="77908" grpId="0"/>
      <p:bldP spid="77909" grpId="0"/>
      <p:bldP spid="77910" grpId="0"/>
      <p:bldP spid="77911" grpId="0"/>
      <p:bldP spid="77912" grpId="0"/>
      <p:bldP spid="77913" grpId="0"/>
      <p:bldP spid="77914" grpId="0"/>
      <p:bldP spid="77915" grpId="0"/>
      <p:bldP spid="77916" grpId="0"/>
      <p:bldP spid="77917" grpId="0"/>
      <p:bldP spid="77918" grpId="0"/>
      <p:bldP spid="77920" grpId="0"/>
      <p:bldP spid="77921" grpId="0"/>
      <p:bldP spid="77922" grpId="0"/>
      <p:bldP spid="77923" grpId="0"/>
      <p:bldP spid="77924" grpId="0"/>
      <p:bldP spid="77926" grpId="0"/>
      <p:bldP spid="779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0"/>
          <p:cNvSpPr>
            <a:spLocks noChangeArrowheads="1"/>
          </p:cNvSpPr>
          <p:nvPr/>
        </p:nvSpPr>
        <p:spPr bwMode="auto">
          <a:xfrm>
            <a:off x="4038600" y="5334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Toán</a:t>
            </a:r>
          </a:p>
        </p:txBody>
      </p:sp>
      <p:sp>
        <p:nvSpPr>
          <p:cNvPr id="9219" name="Rectangle 81"/>
          <p:cNvSpPr>
            <a:spLocks noChangeArrowheads="1"/>
          </p:cNvSpPr>
          <p:nvPr/>
        </p:nvSpPr>
        <p:spPr bwMode="auto">
          <a:xfrm>
            <a:off x="3429000" y="990600"/>
            <a:ext cx="2198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9220" name="Text Box 82"/>
          <p:cNvSpPr txBox="1">
            <a:spLocks noChangeArrowheads="1"/>
          </p:cNvSpPr>
          <p:nvPr/>
        </p:nvSpPr>
        <p:spPr bwMode="auto">
          <a:xfrm>
            <a:off x="234950" y="1752600"/>
            <a:ext cx="441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Bài 2</a:t>
            </a:r>
            <a:r>
              <a:rPr lang="en-US" sz="3600" b="1">
                <a:solidFill>
                  <a:srgbClr val="0000FF"/>
                </a:solidFill>
              </a:rPr>
              <a:t>: Tính nhẩm</a:t>
            </a:r>
          </a:p>
        </p:txBody>
      </p:sp>
      <p:sp>
        <p:nvSpPr>
          <p:cNvPr id="9221" name="Text Box 83"/>
          <p:cNvSpPr txBox="1">
            <a:spLocks noChangeArrowheads="1"/>
          </p:cNvSpPr>
          <p:nvPr/>
        </p:nvSpPr>
        <p:spPr bwMode="auto">
          <a:xfrm>
            <a:off x="762000" y="2743200"/>
            <a:ext cx="2057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42 : 7 =</a:t>
            </a:r>
          </a:p>
        </p:txBody>
      </p:sp>
      <p:sp>
        <p:nvSpPr>
          <p:cNvPr id="9222" name="Text Box 84"/>
          <p:cNvSpPr txBox="1">
            <a:spLocks noChangeArrowheads="1"/>
          </p:cNvSpPr>
          <p:nvPr/>
        </p:nvSpPr>
        <p:spPr bwMode="auto">
          <a:xfrm>
            <a:off x="3429000" y="2743200"/>
            <a:ext cx="190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24 : 8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36 : 6 =</a:t>
            </a:r>
          </a:p>
        </p:txBody>
      </p:sp>
      <p:sp>
        <p:nvSpPr>
          <p:cNvPr id="9223" name="Text Box 85"/>
          <p:cNvSpPr txBox="1">
            <a:spLocks noChangeArrowheads="1"/>
          </p:cNvSpPr>
          <p:nvPr/>
        </p:nvSpPr>
        <p:spPr bwMode="auto">
          <a:xfrm>
            <a:off x="6172200" y="2743200"/>
            <a:ext cx="1905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40 : 5 =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/>
              <a:t>48 : 8 =</a:t>
            </a:r>
          </a:p>
        </p:txBody>
      </p:sp>
      <p:sp>
        <p:nvSpPr>
          <p:cNvPr id="82006" name="Text Box 86"/>
          <p:cNvSpPr txBox="1">
            <a:spLocks noChangeArrowheads="1"/>
          </p:cNvSpPr>
          <p:nvPr/>
        </p:nvSpPr>
        <p:spPr bwMode="auto">
          <a:xfrm>
            <a:off x="2473325" y="2700338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4</a:t>
            </a:r>
          </a:p>
        </p:txBody>
      </p:sp>
      <p:sp>
        <p:nvSpPr>
          <p:cNvPr id="82008" name="Rectangle 88"/>
          <p:cNvSpPr>
            <a:spLocks noChangeArrowheads="1"/>
          </p:cNvSpPr>
          <p:nvPr/>
        </p:nvSpPr>
        <p:spPr bwMode="auto">
          <a:xfrm>
            <a:off x="2508250" y="35020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6</a:t>
            </a:r>
          </a:p>
        </p:txBody>
      </p:sp>
      <p:sp>
        <p:nvSpPr>
          <p:cNvPr id="82009" name="Rectangle 89"/>
          <p:cNvSpPr>
            <a:spLocks noChangeArrowheads="1"/>
          </p:cNvSpPr>
          <p:nvPr/>
        </p:nvSpPr>
        <p:spPr bwMode="auto">
          <a:xfrm>
            <a:off x="5140325" y="346551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6</a:t>
            </a:r>
          </a:p>
        </p:txBody>
      </p:sp>
      <p:sp>
        <p:nvSpPr>
          <p:cNvPr id="82010" name="Rectangle 90"/>
          <p:cNvSpPr>
            <a:spLocks noChangeArrowheads="1"/>
          </p:cNvSpPr>
          <p:nvPr/>
        </p:nvSpPr>
        <p:spPr bwMode="auto">
          <a:xfrm>
            <a:off x="5140325" y="26638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82011" name="Rectangle 91"/>
          <p:cNvSpPr>
            <a:spLocks noChangeArrowheads="1"/>
          </p:cNvSpPr>
          <p:nvPr/>
        </p:nvSpPr>
        <p:spPr bwMode="auto">
          <a:xfrm>
            <a:off x="7924800" y="262731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8</a:t>
            </a:r>
          </a:p>
        </p:txBody>
      </p:sp>
      <p:sp>
        <p:nvSpPr>
          <p:cNvPr id="82012" name="Rectangle 92"/>
          <p:cNvSpPr>
            <a:spLocks noChangeArrowheads="1"/>
          </p:cNvSpPr>
          <p:nvPr/>
        </p:nvSpPr>
        <p:spPr bwMode="auto">
          <a:xfrm>
            <a:off x="7924800" y="3429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6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6" grpId="0"/>
      <p:bldP spid="82008" grpId="0"/>
      <p:bldP spid="820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52400" y="609600"/>
            <a:ext cx="8839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u="sng" smtClean="0">
                <a:solidFill>
                  <a:srgbClr val="002060"/>
                </a:solidFill>
              </a:rPr>
              <a:t>Bài 3/tr60</a:t>
            </a:r>
            <a:r>
              <a:rPr lang="en-US" sz="2800" b="1" smtClean="0">
                <a:solidFill>
                  <a:srgbClr val="002060"/>
                </a:solidFill>
              </a:rPr>
              <a:t>:  </a:t>
            </a:r>
            <a:r>
              <a:rPr lang="en-US" sz="2800" b="1">
                <a:solidFill>
                  <a:srgbClr val="002060"/>
                </a:solidFill>
              </a:rPr>
              <a:t>Một người nuôi 42 con thỏ. Sau khi đã bán đi 10 con, người đó nhốt đều số còn lại vào 8 chuồng. Hỏi mỗi chuồng đó nhốt mấy con thỏ?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0" y="212566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Tóm tắt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09600" y="2971800"/>
            <a:ext cx="815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096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19050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6576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4958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53340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2484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70866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79248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432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8763000" y="28956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AutoShape 35"/>
          <p:cNvSpPr>
            <a:spLocks/>
          </p:cNvSpPr>
          <p:nvPr/>
        </p:nvSpPr>
        <p:spPr bwMode="auto">
          <a:xfrm rot="5400000">
            <a:off x="1123950" y="2533650"/>
            <a:ext cx="190500" cy="1219200"/>
          </a:xfrm>
          <a:prstGeom prst="rightBrace">
            <a:avLst>
              <a:gd name="adj1" fmla="val 5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AutoShape 37"/>
          <p:cNvSpPr>
            <a:spLocks/>
          </p:cNvSpPr>
          <p:nvPr/>
        </p:nvSpPr>
        <p:spPr bwMode="auto">
          <a:xfrm rot="5400000">
            <a:off x="4495800" y="-1371600"/>
            <a:ext cx="381000" cy="8001000"/>
          </a:xfrm>
          <a:prstGeom prst="leftBrace">
            <a:avLst>
              <a:gd name="adj1" fmla="val 1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AutoShape 38"/>
          <p:cNvSpPr>
            <a:spLocks/>
          </p:cNvSpPr>
          <p:nvPr/>
        </p:nvSpPr>
        <p:spPr bwMode="auto">
          <a:xfrm rot="5272143">
            <a:off x="8258968" y="2790032"/>
            <a:ext cx="227013" cy="895350"/>
          </a:xfrm>
          <a:prstGeom prst="rightBrace">
            <a:avLst>
              <a:gd name="adj1" fmla="val 328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962400" y="1981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42 con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04800" y="3352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Bán 10 con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7848600" y="3429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? con</a:t>
            </a:r>
          </a:p>
        </p:txBody>
      </p:sp>
      <p:sp>
        <p:nvSpPr>
          <p:cNvPr id="85095" name="Text Box 103"/>
          <p:cNvSpPr txBox="1">
            <a:spLocks noChangeArrowheads="1"/>
          </p:cNvSpPr>
          <p:nvPr/>
        </p:nvSpPr>
        <p:spPr bwMode="auto">
          <a:xfrm>
            <a:off x="3505200" y="3294063"/>
            <a:ext cx="177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G</a:t>
            </a:r>
            <a:r>
              <a:rPr lang="en-US" sz="2800" b="1" u="sng" smtClean="0">
                <a:solidFill>
                  <a:srgbClr val="FF0000"/>
                </a:solidFill>
              </a:rPr>
              <a:t>iải</a:t>
            </a:r>
            <a:endParaRPr lang="en-US" sz="2800" b="1" u="sng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" y="2971800"/>
            <a:ext cx="1295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4194" y="2971006"/>
            <a:ext cx="152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829594" y="2971006"/>
            <a:ext cx="152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48000" y="3810000"/>
            <a:ext cx="3368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Số con thỏ còn lại là:</a:t>
            </a:r>
            <a:endParaRPr lang="en-US" sz="280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429000" y="4267200"/>
            <a:ext cx="296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42 – 10 = 32 (con) </a:t>
            </a:r>
            <a:endParaRPr lang="en-US" sz="28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19400" y="4724400"/>
            <a:ext cx="4532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Số thỏ trong mỗi chuồng là: </a:t>
            </a:r>
            <a:endParaRPr lang="en-US" sz="28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429000" y="5181600"/>
            <a:ext cx="2455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32 : 8 = 4 (con)</a:t>
            </a:r>
            <a:endParaRPr lang="en-US" sz="28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962400" y="5572125"/>
            <a:ext cx="284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</a:rPr>
              <a:t>Đáp số: 4 con thỏ</a:t>
            </a:r>
            <a:endParaRPr lang="en-US" sz="2800"/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0" y="1066800"/>
            <a:ext cx="3962400" cy="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48600" y="1066800"/>
            <a:ext cx="1065741" cy="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4800" y="1447800"/>
            <a:ext cx="1295400" cy="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828800" y="1444978"/>
            <a:ext cx="6231467" cy="2540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4800" y="1905000"/>
            <a:ext cx="48768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4800" y="1981200"/>
            <a:ext cx="48768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2362200" y="3813175"/>
            <a:ext cx="6781800" cy="2359025"/>
            <a:chOff x="2362200" y="3813175"/>
            <a:chExt cx="6781800" cy="2359025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362200" y="3813175"/>
              <a:ext cx="0" cy="235902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362200" y="6172200"/>
              <a:ext cx="678180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Horizontal Scroll 1"/>
          <p:cNvSpPr/>
          <p:nvPr/>
        </p:nvSpPr>
        <p:spPr>
          <a:xfrm>
            <a:off x="7333946" y="33338"/>
            <a:ext cx="1562628" cy="762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/>
      <p:bldP spid="7186" grpId="0" animBg="1"/>
      <p:bldP spid="7188" grpId="0" animBg="1"/>
      <p:bldP spid="7189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7" grpId="0" animBg="1"/>
      <p:bldP spid="7201" grpId="0" animBg="1"/>
      <p:bldP spid="7202" grpId="0" animBg="1"/>
      <p:bldP spid="7203" grpId="0" animBg="1"/>
      <p:bldP spid="7205" grpId="0" animBg="1"/>
      <p:bldP spid="7206" grpId="0" animBg="1"/>
      <p:bldP spid="7207" grpId="0"/>
      <p:bldP spid="7208" grpId="0"/>
      <p:bldP spid="7209" grpId="0"/>
      <p:bldP spid="85095" grpId="0"/>
      <p:bldP spid="33" grpId="0"/>
      <p:bldP spid="34" grpId="0"/>
      <p:bldP spid="35" grpId="0"/>
      <p:bldP spid="36" grpId="0"/>
      <p:bldP spid="37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24000" y="1600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00"/>
                </a:solidFill>
              </a:rPr>
              <a:t>a)</a:t>
            </a:r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914400" y="3033713"/>
            <a:ext cx="2362200" cy="2057400"/>
            <a:chOff x="7320" y="4107"/>
            <a:chExt cx="2100" cy="1905"/>
          </a:xfrm>
        </p:grpSpPr>
        <p:grpSp>
          <p:nvGrpSpPr>
            <p:cNvPr id="1062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</p:grpSpPr>
          <p:sp>
            <p:nvSpPr>
              <p:cNvPr id="1076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3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</p:grpSpPr>
          <p:sp>
            <p:nvSpPr>
              <p:cNvPr id="1064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" name="Text Box 34"/>
          <p:cNvSpPr txBox="1">
            <a:spLocks noChangeArrowheads="1"/>
          </p:cNvSpPr>
          <p:nvPr/>
        </p:nvSpPr>
        <p:spPr bwMode="auto">
          <a:xfrm>
            <a:off x="4953000" y="2895600"/>
            <a:ext cx="520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00"/>
                </a:solidFill>
              </a:rPr>
              <a:t>b)</a:t>
            </a:r>
          </a:p>
        </p:txBody>
      </p:sp>
      <p:grpSp>
        <p:nvGrpSpPr>
          <p:cNvPr id="1031" name="Group 35"/>
          <p:cNvGrpSpPr>
            <a:grpSpLocks/>
          </p:cNvGrpSpPr>
          <p:nvPr/>
        </p:nvGrpSpPr>
        <p:grpSpPr bwMode="auto">
          <a:xfrm>
            <a:off x="5562600" y="2895600"/>
            <a:ext cx="3124200" cy="2286000"/>
            <a:chOff x="2280" y="2202"/>
            <a:chExt cx="2520" cy="1905"/>
          </a:xfrm>
        </p:grpSpPr>
        <p:grpSp>
          <p:nvGrpSpPr>
            <p:cNvPr id="1036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</p:grpSpPr>
          <p:sp>
            <p:nvSpPr>
              <p:cNvPr id="1050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</p:grpSpPr>
          <p:sp>
            <p:nvSpPr>
              <p:cNvPr id="1038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2" name="Line 67"/>
          <p:cNvSpPr>
            <a:spLocks noChangeShapeType="1"/>
          </p:cNvSpPr>
          <p:nvPr/>
        </p:nvSpPr>
        <p:spPr bwMode="auto">
          <a:xfrm>
            <a:off x="4572000" y="3048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24200" y="1524000"/>
          <a:ext cx="3667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0"/>
                        <a:ext cx="36671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04800" y="1676400"/>
            <a:ext cx="883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 u="sng">
                <a:solidFill>
                  <a:srgbClr val="000000"/>
                </a:solidFill>
                <a:cs typeface="Times New Roman" pitchFamily="18" charset="0"/>
              </a:rPr>
              <a:t>Bài 4</a:t>
            </a: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: Tìm </a:t>
            </a:r>
            <a:r>
              <a:rPr lang="en-US" sz="3600" b="1"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00"/>
                </a:solidFill>
                <a:cs typeface="Times New Roman" pitchFamily="18" charset="0"/>
              </a:rPr>
              <a:t>      số ô vuông của mỗi hình        </a:t>
            </a:r>
          </a:p>
        </p:txBody>
      </p:sp>
      <p:sp>
        <p:nvSpPr>
          <p:cNvPr id="1034" name="Rectangle 81"/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      Luyện tập</a:t>
            </a:r>
          </a:p>
        </p:txBody>
      </p:sp>
      <p:sp>
        <p:nvSpPr>
          <p:cNvPr id="1035" name="Rectangle 80"/>
          <p:cNvSpPr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Toán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386840" y="3048000"/>
            <a:ext cx="492125" cy="55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858328" y="3048000"/>
            <a:ext cx="473075" cy="55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562600" y="2895600"/>
            <a:ext cx="519113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083300" y="2895600"/>
            <a:ext cx="520700" cy="6143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604000" y="2895600"/>
            <a:ext cx="5207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16 : 8 = 2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822156" y="5486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24 : 8 = 3</a:t>
            </a:r>
            <a:endParaRPr lang="en-US" sz="28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2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447800" y="990600"/>
            <a:ext cx="6172200" cy="33909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Củng cố - Dặn dò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1997</TotalTime>
  <Words>268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2_Default Design</vt:lpstr>
      <vt:lpstr>3_Default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Windows User</cp:lastModifiedBy>
  <cp:revision>130</cp:revision>
  <dcterms:created xsi:type="dcterms:W3CDTF">2005-02-13T22:22:36Z</dcterms:created>
  <dcterms:modified xsi:type="dcterms:W3CDTF">2021-12-04T23:53:35Z</dcterms:modified>
</cp:coreProperties>
</file>